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DM Sans Bold" charset="1" panose="00000000000000000000"/>
      <p:regular r:id="rId25"/>
    </p:embeddedFont>
    <p:embeddedFont>
      <p:font typeface="DM Sans" charset="1" panose="000000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svg" Type="http://schemas.openxmlformats.org/officeDocument/2006/relationships/image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28224" y="782559"/>
            <a:ext cx="5685443" cy="1013093"/>
            <a:chOff x="0" y="0"/>
            <a:chExt cx="1830242" cy="3261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30242" cy="326132"/>
            </a:xfrm>
            <a:custGeom>
              <a:avLst/>
              <a:gdLst/>
              <a:ahLst/>
              <a:cxnLst/>
              <a:rect r="r" b="b" t="t" l="l"/>
              <a:pathLst>
                <a:path h="326132" w="1830242">
                  <a:moveTo>
                    <a:pt x="128001" y="0"/>
                  </a:moveTo>
                  <a:lnTo>
                    <a:pt x="1702241" y="0"/>
                  </a:lnTo>
                  <a:cubicBezTo>
                    <a:pt x="1736189" y="0"/>
                    <a:pt x="1768747" y="13486"/>
                    <a:pt x="1792752" y="37491"/>
                  </a:cubicBezTo>
                  <a:cubicBezTo>
                    <a:pt x="1816756" y="61495"/>
                    <a:pt x="1830242" y="94053"/>
                    <a:pt x="1830242" y="128001"/>
                  </a:cubicBezTo>
                  <a:lnTo>
                    <a:pt x="1830242" y="198132"/>
                  </a:lnTo>
                  <a:cubicBezTo>
                    <a:pt x="1830242" y="232079"/>
                    <a:pt x="1816756" y="264637"/>
                    <a:pt x="1792752" y="288642"/>
                  </a:cubicBezTo>
                  <a:cubicBezTo>
                    <a:pt x="1768747" y="312646"/>
                    <a:pt x="1736189" y="326132"/>
                    <a:pt x="1702241" y="326132"/>
                  </a:cubicBezTo>
                  <a:lnTo>
                    <a:pt x="128001" y="326132"/>
                  </a:lnTo>
                  <a:cubicBezTo>
                    <a:pt x="57308" y="326132"/>
                    <a:pt x="0" y="268824"/>
                    <a:pt x="0" y="198132"/>
                  </a:cubicBezTo>
                  <a:lnTo>
                    <a:pt x="0" y="128001"/>
                  </a:lnTo>
                  <a:cubicBezTo>
                    <a:pt x="0" y="57308"/>
                    <a:pt x="57308" y="0"/>
                    <a:pt x="128001" y="0"/>
                  </a:cubicBezTo>
                  <a:close/>
                </a:path>
              </a:pathLst>
            </a:custGeom>
            <a:solidFill>
              <a:srgbClr val="35A1F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830242" cy="402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79"/>
                </a:lnSpc>
              </a:pPr>
              <a:r>
                <a:rPr lang="en-US" b="true" sz="4199" spc="167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CYBERGUARD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529439" y="8380121"/>
            <a:ext cx="5729861" cy="1756358"/>
            <a:chOff x="0" y="0"/>
            <a:chExt cx="1844541" cy="5654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44541" cy="565402"/>
            </a:xfrm>
            <a:custGeom>
              <a:avLst/>
              <a:gdLst/>
              <a:ahLst/>
              <a:cxnLst/>
              <a:rect r="r" b="b" t="t" l="l"/>
              <a:pathLst>
                <a:path h="565402" w="1844541">
                  <a:moveTo>
                    <a:pt x="127008" y="0"/>
                  </a:moveTo>
                  <a:lnTo>
                    <a:pt x="1717533" y="0"/>
                  </a:lnTo>
                  <a:cubicBezTo>
                    <a:pt x="1751217" y="0"/>
                    <a:pt x="1783523" y="13381"/>
                    <a:pt x="1807341" y="37200"/>
                  </a:cubicBezTo>
                  <a:cubicBezTo>
                    <a:pt x="1831160" y="61019"/>
                    <a:pt x="1844541" y="93324"/>
                    <a:pt x="1844541" y="127008"/>
                  </a:cubicBezTo>
                  <a:lnTo>
                    <a:pt x="1844541" y="438393"/>
                  </a:lnTo>
                  <a:cubicBezTo>
                    <a:pt x="1844541" y="508538"/>
                    <a:pt x="1787678" y="565402"/>
                    <a:pt x="1717533" y="565402"/>
                  </a:cubicBezTo>
                  <a:lnTo>
                    <a:pt x="127008" y="565402"/>
                  </a:lnTo>
                  <a:cubicBezTo>
                    <a:pt x="56864" y="565402"/>
                    <a:pt x="0" y="508538"/>
                    <a:pt x="0" y="438393"/>
                  </a:cubicBezTo>
                  <a:lnTo>
                    <a:pt x="0" y="127008"/>
                  </a:lnTo>
                  <a:cubicBezTo>
                    <a:pt x="0" y="56864"/>
                    <a:pt x="56864" y="0"/>
                    <a:pt x="1270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844541" cy="613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3499"/>
                </a:lnSpc>
              </a:pPr>
              <a:r>
                <a:rPr lang="en-US" sz="2499">
                  <a:solidFill>
                    <a:srgbClr val="004AAD"/>
                  </a:solidFill>
                  <a:latin typeface="DM Sans"/>
                  <a:ea typeface="DM Sans"/>
                  <a:cs typeface="DM Sans"/>
                  <a:sym typeface="DM Sans"/>
                </a:rPr>
                <a:t>       22114058 : Aditya Mundada</a:t>
              </a:r>
            </a:p>
            <a:p>
              <a:pPr algn="just">
                <a:lnSpc>
                  <a:spcPts val="3499"/>
                </a:lnSpc>
              </a:pPr>
              <a:r>
                <a:rPr lang="en-US" sz="2499">
                  <a:solidFill>
                    <a:srgbClr val="004AAD"/>
                  </a:solidFill>
                  <a:latin typeface="DM Sans"/>
                  <a:ea typeface="DM Sans"/>
                  <a:cs typeface="DM Sans"/>
                  <a:sym typeface="DM Sans"/>
                </a:rPr>
                <a:t>       22114060 : Nayan Kakade</a:t>
              </a:r>
            </a:p>
            <a:p>
              <a:pPr algn="just">
                <a:lnSpc>
                  <a:spcPts val="3499"/>
                </a:lnSpc>
              </a:pPr>
              <a:r>
                <a:rPr lang="en-US" sz="2499">
                  <a:solidFill>
                    <a:srgbClr val="004AAD"/>
                  </a:solidFill>
                  <a:latin typeface="DM Sans"/>
                  <a:ea typeface="DM Sans"/>
                  <a:cs typeface="DM Sans"/>
                  <a:sym typeface="DM Sans"/>
                </a:rPr>
                <a:t>       22114092 : Shubham Kr. Verma</a:t>
              </a:r>
            </a:p>
          </p:txBody>
        </p:sp>
      </p:grpSp>
      <p:sp>
        <p:nvSpPr>
          <p:cNvPr name="AutoShape 8" id="8"/>
          <p:cNvSpPr/>
          <p:nvPr/>
        </p:nvSpPr>
        <p:spPr>
          <a:xfrm>
            <a:off x="11529439" y="8380121"/>
            <a:ext cx="570649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5763725" y="3633764"/>
            <a:ext cx="7214439" cy="858407"/>
            <a:chOff x="0" y="0"/>
            <a:chExt cx="2322453" cy="27633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22452" cy="276336"/>
            </a:xfrm>
            <a:custGeom>
              <a:avLst/>
              <a:gdLst/>
              <a:ahLst/>
              <a:cxnLst/>
              <a:rect r="r" b="b" t="t" l="l"/>
              <a:pathLst>
                <a:path h="276336" w="2322452">
                  <a:moveTo>
                    <a:pt x="100873" y="0"/>
                  </a:moveTo>
                  <a:lnTo>
                    <a:pt x="2221580" y="0"/>
                  </a:lnTo>
                  <a:cubicBezTo>
                    <a:pt x="2248333" y="0"/>
                    <a:pt x="2273990" y="10628"/>
                    <a:pt x="2292908" y="29545"/>
                  </a:cubicBezTo>
                  <a:cubicBezTo>
                    <a:pt x="2311825" y="48462"/>
                    <a:pt x="2322452" y="74120"/>
                    <a:pt x="2322452" y="100873"/>
                  </a:cubicBezTo>
                  <a:lnTo>
                    <a:pt x="2322452" y="175463"/>
                  </a:lnTo>
                  <a:cubicBezTo>
                    <a:pt x="2322452" y="202216"/>
                    <a:pt x="2311825" y="227874"/>
                    <a:pt x="2292908" y="246791"/>
                  </a:cubicBezTo>
                  <a:cubicBezTo>
                    <a:pt x="2273990" y="265708"/>
                    <a:pt x="2248333" y="276336"/>
                    <a:pt x="2221580" y="276336"/>
                  </a:cubicBezTo>
                  <a:lnTo>
                    <a:pt x="100873" y="276336"/>
                  </a:lnTo>
                  <a:cubicBezTo>
                    <a:pt x="74120" y="276336"/>
                    <a:pt x="48462" y="265708"/>
                    <a:pt x="29545" y="246791"/>
                  </a:cubicBezTo>
                  <a:cubicBezTo>
                    <a:pt x="10628" y="227874"/>
                    <a:pt x="0" y="202216"/>
                    <a:pt x="0" y="175463"/>
                  </a:cubicBezTo>
                  <a:lnTo>
                    <a:pt x="0" y="100873"/>
                  </a:lnTo>
                  <a:cubicBezTo>
                    <a:pt x="0" y="74120"/>
                    <a:pt x="10628" y="48462"/>
                    <a:pt x="29545" y="29545"/>
                  </a:cubicBezTo>
                  <a:cubicBezTo>
                    <a:pt x="48462" y="10628"/>
                    <a:pt x="74120" y="0"/>
                    <a:pt x="1008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2322453" cy="3430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60"/>
                </a:lnSpc>
              </a:pPr>
              <a:r>
                <a:rPr lang="en-US" sz="3400" b="true">
                  <a:solidFill>
                    <a:srgbClr val="35A1F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CSN 382 : Machine Learning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7363291" y="4930321"/>
            <a:ext cx="4015308" cy="4015308"/>
          </a:xfrm>
          <a:custGeom>
            <a:avLst/>
            <a:gdLst/>
            <a:ahLst/>
            <a:cxnLst/>
            <a:rect r="r" b="b" t="t" l="l"/>
            <a:pathLst>
              <a:path h="4015308" w="4015308">
                <a:moveTo>
                  <a:pt x="0" y="0"/>
                </a:moveTo>
                <a:lnTo>
                  <a:pt x="4015308" y="0"/>
                </a:lnTo>
                <a:lnTo>
                  <a:pt x="4015308" y="4015308"/>
                </a:lnTo>
                <a:lnTo>
                  <a:pt x="0" y="40153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302735" y="2322255"/>
            <a:ext cx="12528012" cy="115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6"/>
              </a:lnSpc>
            </a:pPr>
            <a:r>
              <a:rPr lang="en-US" b="true" sz="4496">
                <a:solidFill>
                  <a:srgbClr val="004AAD"/>
                </a:solidFill>
                <a:latin typeface="DM Sans Bold"/>
                <a:ea typeface="DM Sans Bold"/>
                <a:cs typeface="DM Sans Bold"/>
                <a:sym typeface="DM Sans Bold"/>
              </a:rPr>
              <a:t>Detection of inappropriate content on Social media indicating Cyberbullying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11264"/>
            <a:ext cx="11366457" cy="1312301"/>
            <a:chOff x="0" y="0"/>
            <a:chExt cx="3659059" cy="4224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59058" cy="422452"/>
            </a:xfrm>
            <a:custGeom>
              <a:avLst/>
              <a:gdLst/>
              <a:ahLst/>
              <a:cxnLst/>
              <a:rect r="r" b="b" t="t" l="l"/>
              <a:pathLst>
                <a:path h="422452" w="3659058">
                  <a:moveTo>
                    <a:pt x="64025" y="0"/>
                  </a:moveTo>
                  <a:lnTo>
                    <a:pt x="3595033" y="0"/>
                  </a:lnTo>
                  <a:cubicBezTo>
                    <a:pt x="3612014" y="0"/>
                    <a:pt x="3628299" y="6746"/>
                    <a:pt x="3640306" y="18753"/>
                  </a:cubicBezTo>
                  <a:cubicBezTo>
                    <a:pt x="3652313" y="30760"/>
                    <a:pt x="3659058" y="47045"/>
                    <a:pt x="3659058" y="64025"/>
                  </a:cubicBezTo>
                  <a:lnTo>
                    <a:pt x="3659058" y="358427"/>
                  </a:lnTo>
                  <a:cubicBezTo>
                    <a:pt x="3659058" y="375408"/>
                    <a:pt x="3652313" y="391693"/>
                    <a:pt x="3640306" y="403700"/>
                  </a:cubicBezTo>
                  <a:cubicBezTo>
                    <a:pt x="3628299" y="415707"/>
                    <a:pt x="3612014" y="422452"/>
                    <a:pt x="3595033" y="422452"/>
                  </a:cubicBezTo>
                  <a:lnTo>
                    <a:pt x="64025" y="422452"/>
                  </a:lnTo>
                  <a:cubicBezTo>
                    <a:pt x="47045" y="422452"/>
                    <a:pt x="30760" y="415707"/>
                    <a:pt x="18753" y="403700"/>
                  </a:cubicBezTo>
                  <a:cubicBezTo>
                    <a:pt x="6746" y="391693"/>
                    <a:pt x="0" y="375408"/>
                    <a:pt x="0" y="358427"/>
                  </a:cubicBezTo>
                  <a:lnTo>
                    <a:pt x="0" y="64025"/>
                  </a:lnTo>
                  <a:cubicBezTo>
                    <a:pt x="0" y="47045"/>
                    <a:pt x="6746" y="30760"/>
                    <a:pt x="18753" y="18753"/>
                  </a:cubicBezTo>
                  <a:cubicBezTo>
                    <a:pt x="30760" y="6746"/>
                    <a:pt x="47045" y="0"/>
                    <a:pt x="6402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35A1F4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659059" cy="489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3600" b="true">
                  <a:solidFill>
                    <a:srgbClr val="35A1F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Traditional Models : Support Vector Classifier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186212" y="4169177"/>
            <a:ext cx="5541422" cy="5381265"/>
          </a:xfrm>
          <a:custGeom>
            <a:avLst/>
            <a:gdLst/>
            <a:ahLst/>
            <a:cxnLst/>
            <a:rect r="r" b="b" t="t" l="l"/>
            <a:pathLst>
              <a:path h="5381265" w="5541422">
                <a:moveTo>
                  <a:pt x="0" y="0"/>
                </a:moveTo>
                <a:lnTo>
                  <a:pt x="5541422" y="0"/>
                </a:lnTo>
                <a:lnTo>
                  <a:pt x="5541422" y="5381265"/>
                </a:lnTo>
                <a:lnTo>
                  <a:pt x="0" y="53812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52063" y="9512342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1800" strike="noStrike">
                <a:solidFill>
                  <a:srgbClr val="35A1F4"/>
                </a:solidFill>
                <a:latin typeface="DM Sans Bold"/>
                <a:ea typeface="DM Sans Bold"/>
                <a:cs typeface="DM Sans Bold"/>
                <a:sym typeface="DM Sans Bold"/>
              </a:rPr>
              <a:t>PAGE 10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4006" y="1977390"/>
            <a:ext cx="16619989" cy="3166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</a:t>
            </a:r>
            <a:r>
              <a:rPr lang="en-US" sz="3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onstructs a hyperplane or set of hyperplanes in a high-dimensional space that separates the different classes</a:t>
            </a:r>
          </a:p>
          <a:p>
            <a:pPr algn="l" marL="777240" indent="-388620" lvl="1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Find best margin that separates the classes.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</a:p>
          <a:p>
            <a:pPr algn="l">
              <a:lnSpc>
                <a:spcPts val="50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91008"/>
            <a:ext cx="6818328" cy="1475384"/>
            <a:chOff x="0" y="0"/>
            <a:chExt cx="2194937" cy="4749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94937" cy="474952"/>
            </a:xfrm>
            <a:custGeom>
              <a:avLst/>
              <a:gdLst/>
              <a:ahLst/>
              <a:cxnLst/>
              <a:rect r="r" b="b" t="t" l="l"/>
              <a:pathLst>
                <a:path h="474952" w="2194937">
                  <a:moveTo>
                    <a:pt x="106733" y="0"/>
                  </a:moveTo>
                  <a:lnTo>
                    <a:pt x="2088204" y="0"/>
                  </a:lnTo>
                  <a:cubicBezTo>
                    <a:pt x="2147151" y="0"/>
                    <a:pt x="2194937" y="47786"/>
                    <a:pt x="2194937" y="106733"/>
                  </a:cubicBezTo>
                  <a:lnTo>
                    <a:pt x="2194937" y="368219"/>
                  </a:lnTo>
                  <a:cubicBezTo>
                    <a:pt x="2194937" y="427166"/>
                    <a:pt x="2147151" y="474952"/>
                    <a:pt x="2088204" y="474952"/>
                  </a:cubicBezTo>
                  <a:lnTo>
                    <a:pt x="106733" y="474952"/>
                  </a:lnTo>
                  <a:cubicBezTo>
                    <a:pt x="47786" y="474952"/>
                    <a:pt x="0" y="427166"/>
                    <a:pt x="0" y="368219"/>
                  </a:cubicBezTo>
                  <a:lnTo>
                    <a:pt x="0" y="106733"/>
                  </a:lnTo>
                  <a:cubicBezTo>
                    <a:pt x="0" y="47786"/>
                    <a:pt x="47786" y="0"/>
                    <a:pt x="1067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8E77F8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194937" cy="541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3600" b="true">
                  <a:solidFill>
                    <a:srgbClr val="8E77F8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Long Short-Term Memory Network (LSTM)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153702" y="4717604"/>
            <a:ext cx="9980596" cy="5101443"/>
          </a:xfrm>
          <a:custGeom>
            <a:avLst/>
            <a:gdLst/>
            <a:ahLst/>
            <a:cxnLst/>
            <a:rect r="r" b="b" t="t" l="l"/>
            <a:pathLst>
              <a:path h="5101443" w="9980596">
                <a:moveTo>
                  <a:pt x="0" y="0"/>
                </a:moveTo>
                <a:lnTo>
                  <a:pt x="9980596" y="0"/>
                </a:lnTo>
                <a:lnTo>
                  <a:pt x="9980596" y="5101443"/>
                </a:lnTo>
                <a:lnTo>
                  <a:pt x="0" y="51014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634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52063" y="9512342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1800" strike="noStrike">
                <a:solidFill>
                  <a:srgbClr val="8E77F8"/>
                </a:solidFill>
                <a:latin typeface="DM Sans Bold"/>
                <a:ea typeface="DM Sans Bold"/>
                <a:cs typeface="DM Sans Bold"/>
                <a:sym typeface="DM Sans Bold"/>
              </a:rPr>
              <a:t>PAGE 11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83856" y="2269893"/>
            <a:ext cx="9525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49375" y="2124702"/>
            <a:ext cx="16886252" cy="295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940"/>
              </a:lnSpc>
              <a:buFont typeface="Arial"/>
              <a:buChar char="•"/>
            </a:pPr>
            <a:r>
              <a:rPr lang="en-US" sz="3600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An LSTM cell maintains a cell state that runs through the entire sequence chain with only minor linear interactions. </a:t>
            </a:r>
          </a:p>
          <a:p>
            <a:pPr algn="l" marL="777240" indent="-388620" lvl="1">
              <a:lnSpc>
                <a:spcPts val="5940"/>
              </a:lnSpc>
              <a:buFont typeface="Arial"/>
              <a:buChar char="•"/>
            </a:pPr>
            <a:r>
              <a:rPr lang="en-US" sz="3600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Capable of learning long-term dependencies.</a:t>
            </a:r>
          </a:p>
          <a:p>
            <a:pPr algn="l">
              <a:lnSpc>
                <a:spcPts val="5940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46653"/>
            <a:ext cx="6818328" cy="1475384"/>
            <a:chOff x="0" y="0"/>
            <a:chExt cx="2194937" cy="4749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94937" cy="474952"/>
            </a:xfrm>
            <a:custGeom>
              <a:avLst/>
              <a:gdLst/>
              <a:ahLst/>
              <a:cxnLst/>
              <a:rect r="r" b="b" t="t" l="l"/>
              <a:pathLst>
                <a:path h="474952" w="2194937">
                  <a:moveTo>
                    <a:pt x="106733" y="0"/>
                  </a:moveTo>
                  <a:lnTo>
                    <a:pt x="2088204" y="0"/>
                  </a:lnTo>
                  <a:cubicBezTo>
                    <a:pt x="2147151" y="0"/>
                    <a:pt x="2194937" y="47786"/>
                    <a:pt x="2194937" y="106733"/>
                  </a:cubicBezTo>
                  <a:lnTo>
                    <a:pt x="2194937" y="368219"/>
                  </a:lnTo>
                  <a:cubicBezTo>
                    <a:pt x="2194937" y="427166"/>
                    <a:pt x="2147151" y="474952"/>
                    <a:pt x="2088204" y="474952"/>
                  </a:cubicBezTo>
                  <a:lnTo>
                    <a:pt x="106733" y="474952"/>
                  </a:lnTo>
                  <a:cubicBezTo>
                    <a:pt x="47786" y="474952"/>
                    <a:pt x="0" y="427166"/>
                    <a:pt x="0" y="368219"/>
                  </a:cubicBezTo>
                  <a:lnTo>
                    <a:pt x="0" y="106733"/>
                  </a:lnTo>
                  <a:cubicBezTo>
                    <a:pt x="0" y="47786"/>
                    <a:pt x="47786" y="0"/>
                    <a:pt x="1067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8E77F8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194937" cy="541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3600" b="true">
                  <a:solidFill>
                    <a:srgbClr val="8E77F8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Long Short-Term Memory Network (LSTM)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67306" y="2170024"/>
            <a:ext cx="14953388" cy="7380418"/>
          </a:xfrm>
          <a:custGeom>
            <a:avLst/>
            <a:gdLst/>
            <a:ahLst/>
            <a:cxnLst/>
            <a:rect r="r" b="b" t="t" l="l"/>
            <a:pathLst>
              <a:path h="7380418" w="14953388">
                <a:moveTo>
                  <a:pt x="0" y="0"/>
                </a:moveTo>
                <a:lnTo>
                  <a:pt x="14953388" y="0"/>
                </a:lnTo>
                <a:lnTo>
                  <a:pt x="14953388" y="7380418"/>
                </a:lnTo>
                <a:lnTo>
                  <a:pt x="0" y="7380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33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52063" y="9512342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1800" strike="noStrike">
                <a:solidFill>
                  <a:srgbClr val="8E77F8"/>
                </a:solidFill>
                <a:latin typeface="DM Sans Bold"/>
                <a:ea typeface="DM Sans Bold"/>
                <a:cs typeface="DM Sans Bold"/>
                <a:sym typeface="DM Sans Bold"/>
              </a:rPr>
              <a:t>PAGE 12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83856" y="2269893"/>
            <a:ext cx="9525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1987899"/>
            <a:ext cx="8658644" cy="6311203"/>
          </a:xfrm>
          <a:custGeom>
            <a:avLst/>
            <a:gdLst/>
            <a:ahLst/>
            <a:cxnLst/>
            <a:rect r="r" b="b" t="t" l="l"/>
            <a:pathLst>
              <a:path h="6311203" w="8658644">
                <a:moveTo>
                  <a:pt x="0" y="0"/>
                </a:moveTo>
                <a:lnTo>
                  <a:pt x="8658644" y="0"/>
                </a:lnTo>
                <a:lnTo>
                  <a:pt x="8658644" y="6311202"/>
                </a:lnTo>
                <a:lnTo>
                  <a:pt x="0" y="63112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933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2429" y="1948977"/>
            <a:ext cx="8611571" cy="7507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5009"/>
              </a:lnSpc>
              <a:buFont typeface="Arial"/>
              <a:buChar char="•"/>
            </a:pPr>
            <a:r>
              <a:rPr lang="en-US" sz="3000">
                <a:solidFill>
                  <a:srgbClr val="202020"/>
                </a:solidFill>
                <a:latin typeface="DM Sans"/>
                <a:ea typeface="DM Sans"/>
                <a:cs typeface="DM Sans"/>
                <a:sym typeface="DM Sans"/>
              </a:rPr>
              <a:t>Bidirectional Enc</a:t>
            </a:r>
            <a:r>
              <a:rPr lang="en-US" sz="3000">
                <a:solidFill>
                  <a:srgbClr val="202020"/>
                </a:solidFill>
                <a:latin typeface="DM Sans"/>
                <a:ea typeface="DM Sans"/>
                <a:cs typeface="DM Sans"/>
                <a:sym typeface="DM Sans"/>
              </a:rPr>
              <a:t>oder Representations from Transformers (BERT) is a transformer-based model introduced by Google.</a:t>
            </a:r>
          </a:p>
          <a:p>
            <a:pPr algn="l" marL="647700" indent="-323850" lvl="1">
              <a:lnSpc>
                <a:spcPts val="5009"/>
              </a:lnSpc>
              <a:buFont typeface="Arial"/>
              <a:buChar char="•"/>
            </a:pPr>
            <a:r>
              <a:rPr lang="en-US" sz="3000">
                <a:solidFill>
                  <a:srgbClr val="202020"/>
                </a:solidFill>
                <a:latin typeface="DM Sans"/>
                <a:ea typeface="DM Sans"/>
                <a:cs typeface="DM Sans"/>
                <a:sym typeface="DM Sans"/>
              </a:rPr>
              <a:t>It uses </a:t>
            </a:r>
            <a:r>
              <a:rPr lang="en-US" b="true" sz="3000">
                <a:solidFill>
                  <a:srgbClr val="202020"/>
                </a:solidFill>
                <a:latin typeface="DM Sans Bold"/>
                <a:ea typeface="DM Sans Bold"/>
                <a:cs typeface="DM Sans Bold"/>
                <a:sym typeface="DM Sans Bold"/>
              </a:rPr>
              <a:t>Attention Mechanism</a:t>
            </a:r>
            <a:r>
              <a:rPr lang="en-US" sz="3000">
                <a:solidFill>
                  <a:srgbClr val="202020"/>
                </a:solidFill>
                <a:latin typeface="DM Sans"/>
                <a:ea typeface="DM Sans"/>
                <a:cs typeface="DM Sans"/>
                <a:sym typeface="DM Sans"/>
              </a:rPr>
              <a:t> in order to grasp context. </a:t>
            </a:r>
          </a:p>
          <a:p>
            <a:pPr algn="l" marL="647700" indent="-323850" lvl="1">
              <a:lnSpc>
                <a:spcPts val="5009"/>
              </a:lnSpc>
              <a:buFont typeface="Arial"/>
              <a:buChar char="•"/>
            </a:pPr>
            <a:r>
              <a:rPr lang="en-US" sz="3000">
                <a:solidFill>
                  <a:srgbClr val="202020"/>
                </a:solidFill>
                <a:latin typeface="DM Sans"/>
                <a:ea typeface="DM Sans"/>
                <a:cs typeface="DM Sans"/>
                <a:sym typeface="DM Sans"/>
              </a:rPr>
              <a:t>It looks at context in both </a:t>
            </a:r>
            <a:r>
              <a:rPr lang="en-US" b="true" sz="3000">
                <a:solidFill>
                  <a:srgbClr val="202020"/>
                </a:solidFill>
                <a:latin typeface="DM Sans Bold"/>
                <a:ea typeface="DM Sans Bold"/>
                <a:cs typeface="DM Sans Bold"/>
                <a:sym typeface="DM Sans Bold"/>
              </a:rPr>
              <a:t>forward</a:t>
            </a:r>
            <a:r>
              <a:rPr lang="en-US" sz="3000">
                <a:solidFill>
                  <a:srgbClr val="202020"/>
                </a:solidFill>
                <a:latin typeface="DM Sans"/>
                <a:ea typeface="DM Sans"/>
                <a:cs typeface="DM Sans"/>
                <a:sym typeface="DM Sans"/>
              </a:rPr>
              <a:t> and </a:t>
            </a:r>
            <a:r>
              <a:rPr lang="en-US" b="true" sz="3000">
                <a:solidFill>
                  <a:srgbClr val="202020"/>
                </a:solidFill>
                <a:latin typeface="DM Sans Bold"/>
                <a:ea typeface="DM Sans Bold"/>
                <a:cs typeface="DM Sans Bold"/>
                <a:sym typeface="DM Sans Bold"/>
              </a:rPr>
              <a:t>backward</a:t>
            </a:r>
            <a:r>
              <a:rPr lang="en-US" sz="3000">
                <a:solidFill>
                  <a:srgbClr val="202020"/>
                </a:solidFill>
                <a:latin typeface="DM Sans"/>
                <a:ea typeface="DM Sans"/>
                <a:cs typeface="DM Sans"/>
                <a:sym typeface="DM Sans"/>
              </a:rPr>
              <a:t> directions and makes </a:t>
            </a:r>
            <a:r>
              <a:rPr lang="en-US" b="true" sz="3000">
                <a:solidFill>
                  <a:srgbClr val="202020"/>
                </a:solidFill>
                <a:latin typeface="DM Sans Bold"/>
                <a:ea typeface="DM Sans Bold"/>
                <a:cs typeface="DM Sans Bold"/>
                <a:sym typeface="DM Sans Bold"/>
              </a:rPr>
              <a:t>positional embeddings</a:t>
            </a:r>
            <a:r>
              <a:rPr lang="en-US" sz="3000">
                <a:solidFill>
                  <a:srgbClr val="20202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algn="l">
              <a:lnSpc>
                <a:spcPts val="5009"/>
              </a:lnSpc>
            </a:pPr>
          </a:p>
          <a:p>
            <a:pPr algn="l">
              <a:lnSpc>
                <a:spcPts val="5009"/>
              </a:lnSpc>
            </a:pPr>
            <a:r>
              <a:rPr lang="en-US" sz="3000">
                <a:solidFill>
                  <a:srgbClr val="202020"/>
                </a:solidFill>
                <a:latin typeface="DM Sans"/>
                <a:ea typeface="DM Sans"/>
                <a:cs typeface="DM Sans"/>
                <a:sym typeface="DM Sans"/>
              </a:rPr>
              <a:t>    We have </a:t>
            </a:r>
            <a:r>
              <a:rPr lang="en-US" b="true" sz="3000">
                <a:solidFill>
                  <a:srgbClr val="202020"/>
                </a:solidFill>
                <a:latin typeface="DM Sans Bold"/>
                <a:ea typeface="DM Sans Bold"/>
                <a:cs typeface="DM Sans Bold"/>
                <a:sym typeface="DM Sans Bold"/>
              </a:rPr>
              <a:t>fine tuned </a:t>
            </a:r>
            <a:r>
              <a:rPr lang="en-US" sz="3000">
                <a:solidFill>
                  <a:srgbClr val="202020"/>
                </a:solidFill>
                <a:latin typeface="DM Sans"/>
                <a:ea typeface="DM Sans"/>
                <a:cs typeface="DM Sans"/>
                <a:sym typeface="DM Sans"/>
              </a:rPr>
              <a:t>BERT for our classification      </a:t>
            </a:r>
          </a:p>
          <a:p>
            <a:pPr algn="l">
              <a:lnSpc>
                <a:spcPts val="5009"/>
              </a:lnSpc>
            </a:pPr>
            <a:r>
              <a:rPr lang="en-US" sz="3000">
                <a:solidFill>
                  <a:srgbClr val="202020"/>
                </a:solidFill>
                <a:latin typeface="DM Sans"/>
                <a:ea typeface="DM Sans"/>
                <a:cs typeface="DM Sans"/>
                <a:sym typeface="DM Sans"/>
              </a:rPr>
              <a:t>    task.</a:t>
            </a:r>
          </a:p>
          <a:p>
            <a:pPr algn="l">
              <a:lnSpc>
                <a:spcPts val="5009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419620"/>
            <a:ext cx="2627277" cy="1218160"/>
            <a:chOff x="0" y="0"/>
            <a:chExt cx="845766" cy="39214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45766" cy="392147"/>
            </a:xfrm>
            <a:custGeom>
              <a:avLst/>
              <a:gdLst/>
              <a:ahLst/>
              <a:cxnLst/>
              <a:rect r="r" b="b" t="t" l="l"/>
              <a:pathLst>
                <a:path h="392147" w="845766">
                  <a:moveTo>
                    <a:pt x="196073" y="0"/>
                  </a:moveTo>
                  <a:lnTo>
                    <a:pt x="649693" y="0"/>
                  </a:lnTo>
                  <a:cubicBezTo>
                    <a:pt x="757981" y="0"/>
                    <a:pt x="845766" y="87785"/>
                    <a:pt x="845766" y="196073"/>
                  </a:cubicBezTo>
                  <a:lnTo>
                    <a:pt x="845766" y="196073"/>
                  </a:lnTo>
                  <a:cubicBezTo>
                    <a:pt x="845766" y="248075"/>
                    <a:pt x="825108" y="297947"/>
                    <a:pt x="788337" y="334718"/>
                  </a:cubicBezTo>
                  <a:cubicBezTo>
                    <a:pt x="751566" y="371489"/>
                    <a:pt x="701694" y="392147"/>
                    <a:pt x="649693" y="392147"/>
                  </a:cubicBezTo>
                  <a:lnTo>
                    <a:pt x="196073" y="392147"/>
                  </a:lnTo>
                  <a:cubicBezTo>
                    <a:pt x="144071" y="392147"/>
                    <a:pt x="94199" y="371489"/>
                    <a:pt x="57429" y="334718"/>
                  </a:cubicBezTo>
                  <a:cubicBezTo>
                    <a:pt x="20658" y="297947"/>
                    <a:pt x="0" y="248075"/>
                    <a:pt x="0" y="196073"/>
                  </a:cubicBezTo>
                  <a:lnTo>
                    <a:pt x="0" y="196073"/>
                  </a:lnTo>
                  <a:cubicBezTo>
                    <a:pt x="0" y="144071"/>
                    <a:pt x="20658" y="94199"/>
                    <a:pt x="57429" y="57429"/>
                  </a:cubicBezTo>
                  <a:cubicBezTo>
                    <a:pt x="94199" y="20658"/>
                    <a:pt x="144071" y="0"/>
                    <a:pt x="1960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35A1F4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845766" cy="4588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3600" b="true">
                  <a:solidFill>
                    <a:srgbClr val="35A1F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BERT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52063" y="9512342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1800" strike="noStrike">
                <a:solidFill>
                  <a:srgbClr val="35A1F4"/>
                </a:solidFill>
                <a:latin typeface="DM Sans Bold"/>
                <a:ea typeface="DM Sans Bold"/>
                <a:cs typeface="DM Sans Bold"/>
                <a:sym typeface="DM Sans Bold"/>
              </a:rPr>
              <a:t>PAGE 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97021"/>
            <a:ext cx="7267881" cy="1263358"/>
            <a:chOff x="0" y="0"/>
            <a:chExt cx="2339656" cy="4066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39656" cy="406697"/>
            </a:xfrm>
            <a:custGeom>
              <a:avLst/>
              <a:gdLst/>
              <a:ahLst/>
              <a:cxnLst/>
              <a:rect r="r" b="b" t="t" l="l"/>
              <a:pathLst>
                <a:path h="406697" w="2339656">
                  <a:moveTo>
                    <a:pt x="100131" y="0"/>
                  </a:moveTo>
                  <a:lnTo>
                    <a:pt x="2239525" y="0"/>
                  </a:lnTo>
                  <a:cubicBezTo>
                    <a:pt x="2266082" y="0"/>
                    <a:pt x="2291550" y="10549"/>
                    <a:pt x="2310329" y="29328"/>
                  </a:cubicBezTo>
                  <a:cubicBezTo>
                    <a:pt x="2329107" y="48106"/>
                    <a:pt x="2339656" y="73575"/>
                    <a:pt x="2339656" y="100131"/>
                  </a:cubicBezTo>
                  <a:lnTo>
                    <a:pt x="2339656" y="306566"/>
                  </a:lnTo>
                  <a:cubicBezTo>
                    <a:pt x="2339656" y="333122"/>
                    <a:pt x="2329107" y="358591"/>
                    <a:pt x="2310329" y="377369"/>
                  </a:cubicBezTo>
                  <a:cubicBezTo>
                    <a:pt x="2291550" y="396147"/>
                    <a:pt x="2266082" y="406697"/>
                    <a:pt x="2239525" y="406697"/>
                  </a:cubicBezTo>
                  <a:lnTo>
                    <a:pt x="100131" y="406697"/>
                  </a:lnTo>
                  <a:cubicBezTo>
                    <a:pt x="73575" y="406697"/>
                    <a:pt x="48106" y="396147"/>
                    <a:pt x="29328" y="377369"/>
                  </a:cubicBezTo>
                  <a:cubicBezTo>
                    <a:pt x="10549" y="358591"/>
                    <a:pt x="0" y="333122"/>
                    <a:pt x="0" y="306566"/>
                  </a:cubicBezTo>
                  <a:lnTo>
                    <a:pt x="0" y="100131"/>
                  </a:lnTo>
                  <a:cubicBezTo>
                    <a:pt x="0" y="73575"/>
                    <a:pt x="10549" y="48106"/>
                    <a:pt x="29328" y="29328"/>
                  </a:cubicBezTo>
                  <a:cubicBezTo>
                    <a:pt x="48106" y="10549"/>
                    <a:pt x="73575" y="0"/>
                    <a:pt x="1001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4592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339656" cy="4733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3600" b="true">
                  <a:solidFill>
                    <a:srgbClr val="F4592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RESULTS : Traditional Models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289811" y="2769947"/>
            <a:ext cx="13708378" cy="5866043"/>
          </a:xfrm>
          <a:custGeom>
            <a:avLst/>
            <a:gdLst/>
            <a:ahLst/>
            <a:cxnLst/>
            <a:rect r="r" b="b" t="t" l="l"/>
            <a:pathLst>
              <a:path h="5866043" w="13708378">
                <a:moveTo>
                  <a:pt x="0" y="0"/>
                </a:moveTo>
                <a:lnTo>
                  <a:pt x="13708378" y="0"/>
                </a:lnTo>
                <a:lnTo>
                  <a:pt x="13708378" y="5866044"/>
                </a:lnTo>
                <a:lnTo>
                  <a:pt x="0" y="58660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52063" y="9512342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1800" strike="noStrike">
                <a:solidFill>
                  <a:srgbClr val="F4592F"/>
                </a:solidFill>
                <a:latin typeface="DM Sans Bold"/>
                <a:ea typeface="DM Sans Bold"/>
                <a:cs typeface="DM Sans Bold"/>
                <a:sym typeface="DM Sans Bold"/>
              </a:rPr>
              <a:t>PAGE 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28679"/>
            <a:ext cx="6200574" cy="1400042"/>
            <a:chOff x="0" y="0"/>
            <a:chExt cx="1996072" cy="4506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96072" cy="450698"/>
            </a:xfrm>
            <a:custGeom>
              <a:avLst/>
              <a:gdLst/>
              <a:ahLst/>
              <a:cxnLst/>
              <a:rect r="r" b="b" t="t" l="l"/>
              <a:pathLst>
                <a:path h="450698" w="1996072">
                  <a:moveTo>
                    <a:pt x="117367" y="0"/>
                  </a:moveTo>
                  <a:lnTo>
                    <a:pt x="1878705" y="0"/>
                  </a:lnTo>
                  <a:cubicBezTo>
                    <a:pt x="1943525" y="0"/>
                    <a:pt x="1996072" y="52547"/>
                    <a:pt x="1996072" y="117367"/>
                  </a:cubicBezTo>
                  <a:lnTo>
                    <a:pt x="1996072" y="333331"/>
                  </a:lnTo>
                  <a:cubicBezTo>
                    <a:pt x="1996072" y="398151"/>
                    <a:pt x="1943525" y="450698"/>
                    <a:pt x="1878705" y="450698"/>
                  </a:cubicBezTo>
                  <a:lnTo>
                    <a:pt x="117367" y="450698"/>
                  </a:lnTo>
                  <a:cubicBezTo>
                    <a:pt x="52547" y="450698"/>
                    <a:pt x="0" y="398151"/>
                    <a:pt x="0" y="333331"/>
                  </a:cubicBezTo>
                  <a:lnTo>
                    <a:pt x="0" y="117367"/>
                  </a:lnTo>
                  <a:cubicBezTo>
                    <a:pt x="0" y="52547"/>
                    <a:pt x="52547" y="0"/>
                    <a:pt x="1173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3AB85C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996072" cy="517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3600" b="true">
                  <a:solidFill>
                    <a:srgbClr val="3AB85C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RESULTS : LSTM &amp; BERT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73020" y="2066392"/>
            <a:ext cx="7605581" cy="5704186"/>
          </a:xfrm>
          <a:custGeom>
            <a:avLst/>
            <a:gdLst/>
            <a:ahLst/>
            <a:cxnLst/>
            <a:rect r="r" b="b" t="t" l="l"/>
            <a:pathLst>
              <a:path h="5704186" w="7605581">
                <a:moveTo>
                  <a:pt x="0" y="0"/>
                </a:moveTo>
                <a:lnTo>
                  <a:pt x="7605580" y="0"/>
                </a:lnTo>
                <a:lnTo>
                  <a:pt x="7605580" y="5704186"/>
                </a:lnTo>
                <a:lnTo>
                  <a:pt x="0" y="57041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27980" y="2066392"/>
            <a:ext cx="8264686" cy="5509791"/>
          </a:xfrm>
          <a:custGeom>
            <a:avLst/>
            <a:gdLst/>
            <a:ahLst/>
            <a:cxnLst/>
            <a:rect r="r" b="b" t="t" l="l"/>
            <a:pathLst>
              <a:path h="5509791" w="8264686">
                <a:moveTo>
                  <a:pt x="0" y="0"/>
                </a:moveTo>
                <a:lnTo>
                  <a:pt x="8264686" y="0"/>
                </a:lnTo>
                <a:lnTo>
                  <a:pt x="8264686" y="5509791"/>
                </a:lnTo>
                <a:lnTo>
                  <a:pt x="0" y="55097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52063" y="9512342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1800" strike="noStrike">
                <a:solidFill>
                  <a:srgbClr val="3AB85C"/>
                </a:solidFill>
                <a:latin typeface="DM Sans Bold"/>
                <a:ea typeface="DM Sans Bold"/>
                <a:cs typeface="DM Sans Bold"/>
                <a:sym typeface="DM Sans Bold"/>
              </a:rPr>
              <a:t>PAGE 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28679"/>
            <a:ext cx="6200574" cy="1400042"/>
            <a:chOff x="0" y="0"/>
            <a:chExt cx="1996072" cy="4506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96072" cy="450698"/>
            </a:xfrm>
            <a:custGeom>
              <a:avLst/>
              <a:gdLst/>
              <a:ahLst/>
              <a:cxnLst/>
              <a:rect r="r" b="b" t="t" l="l"/>
              <a:pathLst>
                <a:path h="450698" w="1996072">
                  <a:moveTo>
                    <a:pt x="117367" y="0"/>
                  </a:moveTo>
                  <a:lnTo>
                    <a:pt x="1878705" y="0"/>
                  </a:lnTo>
                  <a:cubicBezTo>
                    <a:pt x="1943525" y="0"/>
                    <a:pt x="1996072" y="52547"/>
                    <a:pt x="1996072" y="117367"/>
                  </a:cubicBezTo>
                  <a:lnTo>
                    <a:pt x="1996072" y="333331"/>
                  </a:lnTo>
                  <a:cubicBezTo>
                    <a:pt x="1996072" y="398151"/>
                    <a:pt x="1943525" y="450698"/>
                    <a:pt x="1878705" y="450698"/>
                  </a:cubicBezTo>
                  <a:lnTo>
                    <a:pt x="117367" y="450698"/>
                  </a:lnTo>
                  <a:cubicBezTo>
                    <a:pt x="52547" y="450698"/>
                    <a:pt x="0" y="398151"/>
                    <a:pt x="0" y="333331"/>
                  </a:cubicBezTo>
                  <a:lnTo>
                    <a:pt x="0" y="117367"/>
                  </a:lnTo>
                  <a:cubicBezTo>
                    <a:pt x="0" y="52547"/>
                    <a:pt x="52547" y="0"/>
                    <a:pt x="1173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3AB85C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996072" cy="517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3600" b="true">
                  <a:solidFill>
                    <a:srgbClr val="3AB85C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RESULTS : LSTM &amp; BERT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938126" y="2944448"/>
            <a:ext cx="13708378" cy="4398105"/>
          </a:xfrm>
          <a:custGeom>
            <a:avLst/>
            <a:gdLst/>
            <a:ahLst/>
            <a:cxnLst/>
            <a:rect r="r" b="b" t="t" l="l"/>
            <a:pathLst>
              <a:path h="4398105" w="13708378">
                <a:moveTo>
                  <a:pt x="0" y="0"/>
                </a:moveTo>
                <a:lnTo>
                  <a:pt x="13708378" y="0"/>
                </a:lnTo>
                <a:lnTo>
                  <a:pt x="13708378" y="4398104"/>
                </a:lnTo>
                <a:lnTo>
                  <a:pt x="0" y="4398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52063" y="9512342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1800" strike="noStrike">
                <a:solidFill>
                  <a:srgbClr val="3AB85C"/>
                </a:solidFill>
                <a:latin typeface="DM Sans Bold"/>
                <a:ea typeface="DM Sans Bold"/>
                <a:cs typeface="DM Sans Bold"/>
                <a:sym typeface="DM Sans Bold"/>
              </a:rPr>
              <a:t>PAGE 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09257"/>
            <a:ext cx="5236147" cy="1238886"/>
            <a:chOff x="0" y="0"/>
            <a:chExt cx="1685606" cy="3988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85606" cy="398819"/>
            </a:xfrm>
            <a:custGeom>
              <a:avLst/>
              <a:gdLst/>
              <a:ahLst/>
              <a:cxnLst/>
              <a:rect r="r" b="b" t="t" l="l"/>
              <a:pathLst>
                <a:path h="398819" w="1685606">
                  <a:moveTo>
                    <a:pt x="138984" y="0"/>
                  </a:moveTo>
                  <a:lnTo>
                    <a:pt x="1546622" y="0"/>
                  </a:lnTo>
                  <a:cubicBezTo>
                    <a:pt x="1623381" y="0"/>
                    <a:pt x="1685606" y="62225"/>
                    <a:pt x="1685606" y="138984"/>
                  </a:cubicBezTo>
                  <a:lnTo>
                    <a:pt x="1685606" y="259835"/>
                  </a:lnTo>
                  <a:cubicBezTo>
                    <a:pt x="1685606" y="296696"/>
                    <a:pt x="1670963" y="332047"/>
                    <a:pt x="1644899" y="358111"/>
                  </a:cubicBezTo>
                  <a:cubicBezTo>
                    <a:pt x="1618834" y="384176"/>
                    <a:pt x="1583483" y="398819"/>
                    <a:pt x="1546622" y="398819"/>
                  </a:cubicBezTo>
                  <a:lnTo>
                    <a:pt x="138984" y="398819"/>
                  </a:lnTo>
                  <a:cubicBezTo>
                    <a:pt x="102123" y="398819"/>
                    <a:pt x="66772" y="384176"/>
                    <a:pt x="40707" y="358111"/>
                  </a:cubicBezTo>
                  <a:cubicBezTo>
                    <a:pt x="14643" y="332047"/>
                    <a:pt x="0" y="296696"/>
                    <a:pt x="0" y="259835"/>
                  </a:cubicBezTo>
                  <a:lnTo>
                    <a:pt x="0" y="138984"/>
                  </a:lnTo>
                  <a:cubicBezTo>
                    <a:pt x="0" y="102123"/>
                    <a:pt x="14643" y="66772"/>
                    <a:pt x="40707" y="40707"/>
                  </a:cubicBezTo>
                  <a:cubicBezTo>
                    <a:pt x="66772" y="14643"/>
                    <a:pt x="102123" y="0"/>
                    <a:pt x="1389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8E77F8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685606" cy="465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3600" b="true">
                  <a:solidFill>
                    <a:srgbClr val="8E77F8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CONCLUSION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52063" y="9512342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1800" strike="noStrike">
                <a:solidFill>
                  <a:srgbClr val="8E77F8"/>
                </a:solidFill>
                <a:latin typeface="DM Sans Bold"/>
                <a:ea typeface="DM Sans Bold"/>
                <a:cs typeface="DM Sans Bold"/>
                <a:sym typeface="DM Sans Bold"/>
              </a:rPr>
              <a:t>PAGE 17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283856" y="2269893"/>
            <a:ext cx="9525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77892" y="2174643"/>
            <a:ext cx="15758850" cy="5286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8849" indent="-349424" lvl="1">
              <a:lnSpc>
                <a:spcPts val="5308"/>
              </a:lnSpc>
              <a:buFont typeface="Arial"/>
              <a:buChar char="•"/>
            </a:pPr>
            <a:r>
              <a:rPr lang="en-US" sz="3236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Deep learning techniques like </a:t>
            </a:r>
            <a:r>
              <a:rPr lang="en-US" b="true" sz="3236">
                <a:solidFill>
                  <a:srgbClr val="100F0D"/>
                </a:solidFill>
                <a:latin typeface="DM Sans Bold"/>
                <a:ea typeface="DM Sans Bold"/>
                <a:cs typeface="DM Sans Bold"/>
                <a:sym typeface="DM Sans Bold"/>
              </a:rPr>
              <a:t>LSTM </a:t>
            </a:r>
            <a:r>
              <a:rPr lang="en-US" sz="3236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and </a:t>
            </a:r>
            <a:r>
              <a:rPr lang="en-US" b="true" sz="3236">
                <a:solidFill>
                  <a:srgbClr val="100F0D"/>
                </a:solidFill>
                <a:latin typeface="DM Sans Bold"/>
                <a:ea typeface="DM Sans Bold"/>
                <a:cs typeface="DM Sans Bold"/>
                <a:sym typeface="DM Sans Bold"/>
              </a:rPr>
              <a:t>BERT</a:t>
            </a:r>
            <a:r>
              <a:rPr lang="en-US" sz="3236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 perform better in classification of tweets based on sentiment: they can </a:t>
            </a:r>
            <a:r>
              <a:rPr lang="en-US" b="true" sz="3236">
                <a:solidFill>
                  <a:srgbClr val="100F0D"/>
                </a:solidFill>
                <a:latin typeface="DM Sans Bold"/>
                <a:ea typeface="DM Sans Bold"/>
                <a:cs typeface="DM Sans Bold"/>
                <a:sym typeface="DM Sans Bold"/>
              </a:rPr>
              <a:t>capture context efficiently</a:t>
            </a:r>
            <a:r>
              <a:rPr lang="en-US" sz="3236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 while traditional models cannot.</a:t>
            </a:r>
          </a:p>
          <a:p>
            <a:pPr algn="l" marL="698849" indent="-349424" lvl="1">
              <a:lnSpc>
                <a:spcPts val="5308"/>
              </a:lnSpc>
              <a:buFont typeface="Arial"/>
              <a:buChar char="•"/>
            </a:pPr>
            <a:r>
              <a:rPr lang="en-US" sz="3236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Leveraging BERT helped us understand how pre-trained models can be used for a wide range of different tasks.</a:t>
            </a:r>
          </a:p>
          <a:p>
            <a:pPr algn="l" marL="698849" indent="-349424" lvl="1">
              <a:lnSpc>
                <a:spcPts val="5308"/>
              </a:lnSpc>
              <a:buFont typeface="Arial"/>
              <a:buChar char="•"/>
            </a:pPr>
            <a:r>
              <a:rPr lang="en-US" sz="3236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We were able to achieve good metrics on dataset that had </a:t>
            </a:r>
            <a:r>
              <a:rPr lang="en-US" b="true" sz="3236">
                <a:solidFill>
                  <a:srgbClr val="100F0D"/>
                </a:solidFill>
                <a:latin typeface="DM Sans Bold"/>
                <a:ea typeface="DM Sans Bold"/>
                <a:cs typeface="DM Sans Bold"/>
                <a:sym typeface="DM Sans Bold"/>
              </a:rPr>
              <a:t>both English </a:t>
            </a:r>
            <a:r>
              <a:rPr lang="en-US" sz="3236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and </a:t>
            </a:r>
            <a:r>
              <a:rPr lang="en-US" b="true" sz="3236">
                <a:solidFill>
                  <a:srgbClr val="100F0D"/>
                </a:solidFill>
                <a:latin typeface="DM Sans Bold"/>
                <a:ea typeface="DM Sans Bold"/>
                <a:cs typeface="DM Sans Bold"/>
                <a:sym typeface="DM Sans Bold"/>
              </a:rPr>
              <a:t>Hinglish</a:t>
            </a:r>
            <a:r>
              <a:rPr lang="en-US" sz="3236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 samples, thus we solved the problem in a more </a:t>
            </a:r>
            <a:r>
              <a:rPr lang="en-US" b="true" sz="3236">
                <a:solidFill>
                  <a:srgbClr val="100F0D"/>
                </a:solidFill>
                <a:latin typeface="DM Sans Bold"/>
                <a:ea typeface="DM Sans Bold"/>
                <a:cs typeface="DM Sans Bold"/>
                <a:sym typeface="DM Sans Bold"/>
              </a:rPr>
              <a:t>Indian context.</a:t>
            </a:r>
          </a:p>
          <a:p>
            <a:pPr algn="l">
              <a:lnSpc>
                <a:spcPts val="5308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2063" y="420929"/>
            <a:ext cx="5358311" cy="1215542"/>
            <a:chOff x="0" y="0"/>
            <a:chExt cx="1724933" cy="3913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24933" cy="391304"/>
            </a:xfrm>
            <a:custGeom>
              <a:avLst/>
              <a:gdLst/>
              <a:ahLst/>
              <a:cxnLst/>
              <a:rect r="r" b="b" t="t" l="l"/>
              <a:pathLst>
                <a:path h="391304" w="1724933">
                  <a:moveTo>
                    <a:pt x="135815" y="0"/>
                  </a:moveTo>
                  <a:lnTo>
                    <a:pt x="1589118" y="0"/>
                  </a:lnTo>
                  <a:cubicBezTo>
                    <a:pt x="1625138" y="0"/>
                    <a:pt x="1659683" y="14309"/>
                    <a:pt x="1685154" y="39779"/>
                  </a:cubicBezTo>
                  <a:cubicBezTo>
                    <a:pt x="1710624" y="65250"/>
                    <a:pt x="1724933" y="99795"/>
                    <a:pt x="1724933" y="135815"/>
                  </a:cubicBezTo>
                  <a:lnTo>
                    <a:pt x="1724933" y="255489"/>
                  </a:lnTo>
                  <a:cubicBezTo>
                    <a:pt x="1724933" y="291509"/>
                    <a:pt x="1710624" y="326054"/>
                    <a:pt x="1685154" y="351525"/>
                  </a:cubicBezTo>
                  <a:cubicBezTo>
                    <a:pt x="1659683" y="376995"/>
                    <a:pt x="1625138" y="391304"/>
                    <a:pt x="1589118" y="391304"/>
                  </a:cubicBezTo>
                  <a:lnTo>
                    <a:pt x="135815" y="391304"/>
                  </a:lnTo>
                  <a:cubicBezTo>
                    <a:pt x="99795" y="391304"/>
                    <a:pt x="65250" y="376995"/>
                    <a:pt x="39779" y="351525"/>
                  </a:cubicBezTo>
                  <a:cubicBezTo>
                    <a:pt x="14309" y="326054"/>
                    <a:pt x="0" y="291509"/>
                    <a:pt x="0" y="255489"/>
                  </a:cubicBezTo>
                  <a:lnTo>
                    <a:pt x="0" y="135815"/>
                  </a:lnTo>
                  <a:cubicBezTo>
                    <a:pt x="0" y="99795"/>
                    <a:pt x="14309" y="65250"/>
                    <a:pt x="39779" y="39779"/>
                  </a:cubicBezTo>
                  <a:cubicBezTo>
                    <a:pt x="65250" y="14309"/>
                    <a:pt x="99795" y="0"/>
                    <a:pt x="1358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35A1F4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1724933" cy="496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 b="true">
                  <a:solidFill>
                    <a:srgbClr val="35A1F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References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52063" y="9512342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1800" strike="noStrike">
                <a:solidFill>
                  <a:srgbClr val="35A1F4"/>
                </a:solidFill>
                <a:latin typeface="DM Sans Bold"/>
                <a:ea typeface="DM Sans Bold"/>
                <a:cs typeface="DM Sans Bold"/>
                <a:sym typeface="DM Sans Bold"/>
              </a:rPr>
              <a:t>PAGE 18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7892" y="2155593"/>
            <a:ext cx="16800684" cy="6861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1" indent="-302261" lvl="1">
              <a:lnSpc>
                <a:spcPts val="4984"/>
              </a:lnSpc>
              <a:buFont typeface="Arial"/>
              <a:buChar char="•"/>
            </a:pPr>
            <a:r>
              <a:rPr lang="en-US" sz="2800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S. Shahane, Cyberbullying Dataset, Kaggle. Available at: </a:t>
            </a:r>
            <a:r>
              <a:rPr lang="en-US" sz="2800">
                <a:solidFill>
                  <a:srgbClr val="004AAD"/>
                </a:solidFill>
                <a:latin typeface="DM Sans"/>
                <a:ea typeface="DM Sans"/>
                <a:cs typeface="DM Sans"/>
                <a:sym typeface="DM Sans"/>
              </a:rPr>
              <a:t>https://www.kaggl</a:t>
            </a:r>
            <a:r>
              <a:rPr lang="en-US" sz="2800">
                <a:solidFill>
                  <a:srgbClr val="004AAD"/>
                </a:solidFill>
                <a:latin typeface="DM Sans"/>
                <a:ea typeface="DM Sans"/>
                <a:cs typeface="DM Sans"/>
                <a:sym typeface="DM Sans"/>
              </a:rPr>
              <a:t>e</a:t>
            </a:r>
            <a:r>
              <a:rPr lang="en-US" sz="2800">
                <a:solidFill>
                  <a:srgbClr val="004AAD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r>
              <a:rPr lang="en-US" sz="2800">
                <a:solidFill>
                  <a:srgbClr val="004AAD"/>
                </a:solidFill>
                <a:latin typeface="DM Sans"/>
                <a:ea typeface="DM Sans"/>
                <a:cs typeface="DM Sans"/>
                <a:sym typeface="DM Sans"/>
              </a:rPr>
              <a:t>co</a:t>
            </a:r>
            <a:r>
              <a:rPr lang="en-US" sz="2800">
                <a:solidFill>
                  <a:srgbClr val="004AAD"/>
                </a:solidFill>
                <a:latin typeface="DM Sans"/>
                <a:ea typeface="DM Sans"/>
                <a:cs typeface="DM Sans"/>
                <a:sym typeface="DM Sans"/>
              </a:rPr>
              <a:t>m/da</a:t>
            </a:r>
            <a:r>
              <a:rPr lang="en-US" sz="2800">
                <a:solidFill>
                  <a:srgbClr val="004AAD"/>
                </a:solidFill>
                <a:latin typeface="DM Sans"/>
                <a:ea typeface="DM Sans"/>
                <a:cs typeface="DM Sans"/>
                <a:sym typeface="DM Sans"/>
              </a:rPr>
              <a:t>t</a:t>
            </a:r>
            <a:r>
              <a:rPr lang="en-US" sz="2800">
                <a:solidFill>
                  <a:srgbClr val="004AAD"/>
                </a:solidFill>
                <a:latin typeface="DM Sans"/>
                <a:ea typeface="DM Sans"/>
                <a:cs typeface="DM Sans"/>
                <a:sym typeface="DM Sans"/>
              </a:rPr>
              <a:t>as</a:t>
            </a:r>
            <a:r>
              <a:rPr lang="en-US" sz="2800">
                <a:solidFill>
                  <a:srgbClr val="004AAD"/>
                </a:solidFill>
                <a:latin typeface="DM Sans"/>
                <a:ea typeface="DM Sans"/>
                <a:cs typeface="DM Sans"/>
                <a:sym typeface="DM Sans"/>
              </a:rPr>
              <a:t>et</a:t>
            </a:r>
            <a:r>
              <a:rPr lang="en-US" sz="2800">
                <a:solidFill>
                  <a:srgbClr val="004AAD"/>
                </a:solidFill>
                <a:latin typeface="DM Sans"/>
                <a:ea typeface="DM Sans"/>
                <a:cs typeface="DM Sans"/>
                <a:sym typeface="DM Sans"/>
              </a:rPr>
              <a:t>s/saurabhshahan</a:t>
            </a:r>
            <a:r>
              <a:rPr lang="en-US" sz="2800">
                <a:solidFill>
                  <a:srgbClr val="004AAD"/>
                </a:solidFill>
                <a:latin typeface="DM Sans"/>
                <a:ea typeface="DM Sans"/>
                <a:cs typeface="DM Sans"/>
                <a:sym typeface="DM Sans"/>
              </a:rPr>
              <a:t>e</a:t>
            </a:r>
            <a:r>
              <a:rPr lang="en-US" sz="2800">
                <a:solidFill>
                  <a:srgbClr val="004AAD"/>
                </a:solidFill>
                <a:latin typeface="DM Sans"/>
                <a:ea typeface="DM Sans"/>
                <a:cs typeface="DM Sans"/>
                <a:sym typeface="DM Sans"/>
              </a:rPr>
              <a:t>/</a:t>
            </a:r>
            <a:r>
              <a:rPr lang="en-US" sz="2800">
                <a:solidFill>
                  <a:srgbClr val="004AAD"/>
                </a:solidFill>
                <a:latin typeface="DM Sans"/>
                <a:ea typeface="DM Sans"/>
                <a:cs typeface="DM Sans"/>
                <a:sym typeface="DM Sans"/>
              </a:rPr>
              <a:t>c</a:t>
            </a:r>
            <a:r>
              <a:rPr lang="en-US" sz="2800">
                <a:solidFill>
                  <a:srgbClr val="004AAD"/>
                </a:solidFill>
                <a:latin typeface="DM Sans"/>
                <a:ea typeface="DM Sans"/>
                <a:cs typeface="DM Sans"/>
                <a:sym typeface="DM Sans"/>
              </a:rPr>
              <a:t>yb</a:t>
            </a:r>
            <a:r>
              <a:rPr lang="en-US" sz="2800">
                <a:solidFill>
                  <a:srgbClr val="004AAD"/>
                </a:solidFill>
                <a:latin typeface="DM Sans"/>
                <a:ea typeface="DM Sans"/>
                <a:cs typeface="DM Sans"/>
                <a:sym typeface="DM Sans"/>
              </a:rPr>
              <a:t>e</a:t>
            </a:r>
            <a:r>
              <a:rPr lang="en-US" sz="2800">
                <a:solidFill>
                  <a:srgbClr val="004AAD"/>
                </a:solidFill>
                <a:latin typeface="DM Sans"/>
                <a:ea typeface="DM Sans"/>
                <a:cs typeface="DM Sans"/>
                <a:sym typeface="DM Sans"/>
              </a:rPr>
              <a:t>rbul</a:t>
            </a:r>
            <a:r>
              <a:rPr lang="en-US" sz="2800">
                <a:solidFill>
                  <a:srgbClr val="004AAD"/>
                </a:solidFill>
                <a:latin typeface="DM Sans"/>
                <a:ea typeface="DM Sans"/>
                <a:cs typeface="DM Sans"/>
                <a:sym typeface="DM Sans"/>
              </a:rPr>
              <a:t>ly</a:t>
            </a:r>
            <a:r>
              <a:rPr lang="en-US" sz="2800">
                <a:solidFill>
                  <a:srgbClr val="004AAD"/>
                </a:solidFill>
                <a:latin typeface="DM Sans"/>
                <a:ea typeface="DM Sans"/>
                <a:cs typeface="DM Sans"/>
                <a:sym typeface="DM Sans"/>
              </a:rPr>
              <a:t>ing-dataset.</a:t>
            </a:r>
          </a:p>
          <a:p>
            <a:pPr algn="l" marL="604521" indent="-302261" lvl="1">
              <a:lnSpc>
                <a:spcPts val="4984"/>
              </a:lnSpc>
              <a:buFont typeface="Arial"/>
              <a:buChar char="•"/>
            </a:pPr>
            <a:r>
              <a:rPr lang="en-US" sz="2800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Karan Shah, Chaitaniya Phadtare, and Keval Rajpara, “Cyber-Bullying Detection in Hinglish Languages Using Machine Learning,” International Journal of Engineering Research &amp; Technology (IJERT), vol. 11, no. 5, pp. 318–323, May 2022. Available: </a:t>
            </a:r>
            <a:r>
              <a:rPr lang="en-US" sz="2800">
                <a:solidFill>
                  <a:srgbClr val="004AAD"/>
                </a:solidFill>
                <a:latin typeface="DM Sans"/>
                <a:ea typeface="DM Sans"/>
                <a:cs typeface="DM Sans"/>
                <a:sym typeface="DM Sans"/>
              </a:rPr>
              <a:t>https://www.ijert.org/cyber-bullying-detection-in-hinglish-languages-using-machine-learning</a:t>
            </a:r>
          </a:p>
          <a:p>
            <a:pPr algn="l" marL="604521" indent="-302261" lvl="1">
              <a:lnSpc>
                <a:spcPts val="4984"/>
              </a:lnSpc>
              <a:buFont typeface="Arial"/>
              <a:buChar char="•"/>
            </a:pPr>
            <a:r>
              <a:rPr lang="en-US" sz="2800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Manish Joshi, Dhirendra Pandey, Vandana Pandey, and Mohd Waris Khan, “A fusion framework for Hinglish cyberbullying detection using mBERT and FastText,” Inter-national Journal of Engineering in Computer Science, vol. 7, no. 1, pp. 7–14, 2025. Available:</a:t>
            </a:r>
            <a:r>
              <a:rPr lang="en-US" sz="2800">
                <a:solidFill>
                  <a:srgbClr val="004AAD"/>
                </a:solidFill>
                <a:latin typeface="DM Sans"/>
                <a:ea typeface="DM Sans"/>
                <a:cs typeface="DM Sans"/>
                <a:sym typeface="DM Sans"/>
              </a:rPr>
              <a:t> https://www.computersciencejournals.com/ijecs/article/view/149/7-1-3</a:t>
            </a:r>
          </a:p>
          <a:p>
            <a:pPr algn="l">
              <a:lnSpc>
                <a:spcPts val="4984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5242" y="4313505"/>
            <a:ext cx="9896961" cy="1238886"/>
            <a:chOff x="0" y="0"/>
            <a:chExt cx="3186002" cy="3988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86002" cy="398819"/>
            </a:xfrm>
            <a:custGeom>
              <a:avLst/>
              <a:gdLst/>
              <a:ahLst/>
              <a:cxnLst/>
              <a:rect r="r" b="b" t="t" l="l"/>
              <a:pathLst>
                <a:path h="398819" w="3186002">
                  <a:moveTo>
                    <a:pt x="73532" y="0"/>
                  </a:moveTo>
                  <a:lnTo>
                    <a:pt x="3112471" y="0"/>
                  </a:lnTo>
                  <a:cubicBezTo>
                    <a:pt x="3131973" y="0"/>
                    <a:pt x="3150676" y="7747"/>
                    <a:pt x="3164466" y="21537"/>
                  </a:cubicBezTo>
                  <a:cubicBezTo>
                    <a:pt x="3178255" y="35327"/>
                    <a:pt x="3186002" y="54030"/>
                    <a:pt x="3186002" y="73532"/>
                  </a:cubicBezTo>
                  <a:lnTo>
                    <a:pt x="3186002" y="325287"/>
                  </a:lnTo>
                  <a:cubicBezTo>
                    <a:pt x="3186002" y="344789"/>
                    <a:pt x="3178255" y="363492"/>
                    <a:pt x="3164466" y="377282"/>
                  </a:cubicBezTo>
                  <a:cubicBezTo>
                    <a:pt x="3150676" y="391072"/>
                    <a:pt x="3131973" y="398819"/>
                    <a:pt x="3112471" y="398819"/>
                  </a:cubicBezTo>
                  <a:lnTo>
                    <a:pt x="73532" y="398819"/>
                  </a:lnTo>
                  <a:cubicBezTo>
                    <a:pt x="54030" y="398819"/>
                    <a:pt x="35327" y="391072"/>
                    <a:pt x="21537" y="377282"/>
                  </a:cubicBezTo>
                  <a:cubicBezTo>
                    <a:pt x="7747" y="363492"/>
                    <a:pt x="0" y="344789"/>
                    <a:pt x="0" y="325287"/>
                  </a:cubicBezTo>
                  <a:lnTo>
                    <a:pt x="0" y="73532"/>
                  </a:lnTo>
                  <a:cubicBezTo>
                    <a:pt x="0" y="54030"/>
                    <a:pt x="7747" y="35327"/>
                    <a:pt x="21537" y="21537"/>
                  </a:cubicBezTo>
                  <a:cubicBezTo>
                    <a:pt x="35327" y="7747"/>
                    <a:pt x="54030" y="0"/>
                    <a:pt x="735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3AB85C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3186002" cy="503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 b="true">
                  <a:solidFill>
                    <a:srgbClr val="3AB85C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THANK YOU!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431321">
            <a:off x="15000640" y="881020"/>
            <a:ext cx="2088147" cy="2088147"/>
          </a:xfrm>
          <a:custGeom>
            <a:avLst/>
            <a:gdLst/>
            <a:ahLst/>
            <a:cxnLst/>
            <a:rect r="r" b="b" t="t" l="l"/>
            <a:pathLst>
              <a:path h="2088147" w="2088147">
                <a:moveTo>
                  <a:pt x="0" y="0"/>
                </a:moveTo>
                <a:lnTo>
                  <a:pt x="2088147" y="0"/>
                </a:lnTo>
                <a:lnTo>
                  <a:pt x="2088147" y="2088147"/>
                </a:lnTo>
                <a:lnTo>
                  <a:pt x="0" y="20881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96059">
            <a:off x="12792314" y="3686924"/>
            <a:ext cx="1803375" cy="2317421"/>
          </a:xfrm>
          <a:custGeom>
            <a:avLst/>
            <a:gdLst/>
            <a:ahLst/>
            <a:cxnLst/>
            <a:rect r="r" b="b" t="t" l="l"/>
            <a:pathLst>
              <a:path h="2317421" w="1803375">
                <a:moveTo>
                  <a:pt x="0" y="0"/>
                </a:moveTo>
                <a:lnTo>
                  <a:pt x="1803375" y="0"/>
                </a:lnTo>
                <a:lnTo>
                  <a:pt x="1803375" y="2317421"/>
                </a:lnTo>
                <a:lnTo>
                  <a:pt x="0" y="23174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11485">
            <a:off x="14062234" y="6515976"/>
            <a:ext cx="1923103" cy="1870655"/>
          </a:xfrm>
          <a:custGeom>
            <a:avLst/>
            <a:gdLst/>
            <a:ahLst/>
            <a:cxnLst/>
            <a:rect r="r" b="b" t="t" l="l"/>
            <a:pathLst>
              <a:path h="1870655" w="1923103">
                <a:moveTo>
                  <a:pt x="0" y="0"/>
                </a:moveTo>
                <a:lnTo>
                  <a:pt x="1923103" y="0"/>
                </a:lnTo>
                <a:lnTo>
                  <a:pt x="1923103" y="1870655"/>
                </a:lnTo>
                <a:lnTo>
                  <a:pt x="0" y="18706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674613" y="4773808"/>
            <a:ext cx="877501" cy="778583"/>
          </a:xfrm>
          <a:custGeom>
            <a:avLst/>
            <a:gdLst/>
            <a:ahLst/>
            <a:cxnLst/>
            <a:rect r="r" b="b" t="t" l="l"/>
            <a:pathLst>
              <a:path h="778583" w="877501">
                <a:moveTo>
                  <a:pt x="0" y="0"/>
                </a:moveTo>
                <a:lnTo>
                  <a:pt x="877501" y="0"/>
                </a:lnTo>
                <a:lnTo>
                  <a:pt x="877501" y="778583"/>
                </a:lnTo>
                <a:lnTo>
                  <a:pt x="0" y="778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999772" y="1925094"/>
            <a:ext cx="934435" cy="905552"/>
          </a:xfrm>
          <a:custGeom>
            <a:avLst/>
            <a:gdLst/>
            <a:ahLst/>
            <a:cxnLst/>
            <a:rect r="r" b="b" t="t" l="l"/>
            <a:pathLst>
              <a:path h="905552" w="934435">
                <a:moveTo>
                  <a:pt x="0" y="0"/>
                </a:moveTo>
                <a:lnTo>
                  <a:pt x="934435" y="0"/>
                </a:lnTo>
                <a:lnTo>
                  <a:pt x="934435" y="905552"/>
                </a:lnTo>
                <a:lnTo>
                  <a:pt x="0" y="9055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52063" y="9512342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1800" strike="noStrike">
                <a:solidFill>
                  <a:srgbClr val="3AB85C"/>
                </a:solidFill>
                <a:latin typeface="DM Sans Bold"/>
                <a:ea typeface="DM Sans Bold"/>
                <a:cs typeface="DM Sans Bold"/>
                <a:sym typeface="DM Sans Bold"/>
              </a:rPr>
              <a:t>PAGE 19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09257"/>
            <a:ext cx="5292484" cy="1238886"/>
            <a:chOff x="0" y="0"/>
            <a:chExt cx="1703742" cy="3988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03742" cy="398819"/>
            </a:xfrm>
            <a:custGeom>
              <a:avLst/>
              <a:gdLst/>
              <a:ahLst/>
              <a:cxnLst/>
              <a:rect r="r" b="b" t="t" l="l"/>
              <a:pathLst>
                <a:path h="398819" w="1703742">
                  <a:moveTo>
                    <a:pt x="137505" y="0"/>
                  </a:moveTo>
                  <a:lnTo>
                    <a:pt x="1566238" y="0"/>
                  </a:lnTo>
                  <a:cubicBezTo>
                    <a:pt x="1642179" y="0"/>
                    <a:pt x="1703742" y="61563"/>
                    <a:pt x="1703742" y="137505"/>
                  </a:cubicBezTo>
                  <a:lnTo>
                    <a:pt x="1703742" y="261314"/>
                  </a:lnTo>
                  <a:cubicBezTo>
                    <a:pt x="1703742" y="297783"/>
                    <a:pt x="1689255" y="332758"/>
                    <a:pt x="1663468" y="358545"/>
                  </a:cubicBezTo>
                  <a:cubicBezTo>
                    <a:pt x="1637681" y="384332"/>
                    <a:pt x="1602706" y="398819"/>
                    <a:pt x="1566238" y="398819"/>
                  </a:cubicBezTo>
                  <a:lnTo>
                    <a:pt x="137505" y="398819"/>
                  </a:lnTo>
                  <a:cubicBezTo>
                    <a:pt x="61563" y="398819"/>
                    <a:pt x="0" y="337256"/>
                    <a:pt x="0" y="261314"/>
                  </a:cubicBezTo>
                  <a:lnTo>
                    <a:pt x="0" y="137505"/>
                  </a:lnTo>
                  <a:cubicBezTo>
                    <a:pt x="0" y="101036"/>
                    <a:pt x="14487" y="66061"/>
                    <a:pt x="40274" y="40274"/>
                  </a:cubicBezTo>
                  <a:cubicBezTo>
                    <a:pt x="66061" y="14487"/>
                    <a:pt x="101036" y="0"/>
                    <a:pt x="1375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4592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703742" cy="465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3600" b="true">
                  <a:solidFill>
                    <a:srgbClr val="F4592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Background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488177" y="2831597"/>
            <a:ext cx="6165074" cy="4623806"/>
          </a:xfrm>
          <a:custGeom>
            <a:avLst/>
            <a:gdLst/>
            <a:ahLst/>
            <a:cxnLst/>
            <a:rect r="r" b="b" t="t" l="l"/>
            <a:pathLst>
              <a:path h="4623806" w="6165074">
                <a:moveTo>
                  <a:pt x="0" y="0"/>
                </a:moveTo>
                <a:lnTo>
                  <a:pt x="6165074" y="0"/>
                </a:lnTo>
                <a:lnTo>
                  <a:pt x="6165074" y="4623806"/>
                </a:lnTo>
                <a:lnTo>
                  <a:pt x="0" y="4623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52063" y="9512342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1800" strike="noStrike">
                <a:solidFill>
                  <a:srgbClr val="F4592F"/>
                </a:solidFill>
                <a:latin typeface="DM Sans Bold"/>
                <a:ea typeface="DM Sans Bold"/>
                <a:cs typeface="DM Sans Bold"/>
                <a:sym typeface="DM Sans Bold"/>
              </a:rPr>
              <a:t>PAGE 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9340" y="2930154"/>
            <a:ext cx="10334849" cy="425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Social media fosters </a:t>
            </a:r>
            <a:r>
              <a:rPr lang="en-US" b="true" sz="3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cyberbullying</a:t>
            </a:r>
            <a:r>
              <a:rPr lang="en-US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due to its open and anonymous nature.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Manual reporting not effective.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Introduce automation through </a:t>
            </a:r>
            <a:r>
              <a:rPr lang="en-US" b="true" sz="3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Machine Learning</a:t>
            </a:r>
            <a:r>
              <a:rPr lang="en-US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techniques.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76919" y="2292475"/>
            <a:ext cx="9859064" cy="532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Shape : (93552 , 2)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Columns : Cleaned Text    |    Label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Data Features : Social Media Posts 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                          ( includes posts in Hinglish) 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776919" y="293463"/>
            <a:ext cx="5717673" cy="1238886"/>
            <a:chOff x="0" y="0"/>
            <a:chExt cx="1840617" cy="3988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40617" cy="398819"/>
            </a:xfrm>
            <a:custGeom>
              <a:avLst/>
              <a:gdLst/>
              <a:ahLst/>
              <a:cxnLst/>
              <a:rect r="r" b="b" t="t" l="l"/>
              <a:pathLst>
                <a:path h="398819" w="1840617">
                  <a:moveTo>
                    <a:pt x="127279" y="0"/>
                  </a:moveTo>
                  <a:lnTo>
                    <a:pt x="1713338" y="0"/>
                  </a:lnTo>
                  <a:cubicBezTo>
                    <a:pt x="1783633" y="0"/>
                    <a:pt x="1840617" y="56985"/>
                    <a:pt x="1840617" y="127279"/>
                  </a:cubicBezTo>
                  <a:lnTo>
                    <a:pt x="1840617" y="271540"/>
                  </a:lnTo>
                  <a:cubicBezTo>
                    <a:pt x="1840617" y="341834"/>
                    <a:pt x="1783633" y="398819"/>
                    <a:pt x="1713338" y="398819"/>
                  </a:cubicBezTo>
                  <a:lnTo>
                    <a:pt x="127279" y="398819"/>
                  </a:lnTo>
                  <a:cubicBezTo>
                    <a:pt x="56985" y="398819"/>
                    <a:pt x="0" y="341834"/>
                    <a:pt x="0" y="271540"/>
                  </a:cubicBezTo>
                  <a:lnTo>
                    <a:pt x="0" y="127279"/>
                  </a:lnTo>
                  <a:cubicBezTo>
                    <a:pt x="0" y="56985"/>
                    <a:pt x="56985" y="0"/>
                    <a:pt x="12727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35A1F4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1840617" cy="465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3600" b="true">
                  <a:solidFill>
                    <a:srgbClr val="35A1F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Dataset Description</a:t>
              </a: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7020017" y="3499453"/>
            <a:ext cx="1115865" cy="52336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" id="7"/>
          <p:cNvSpPr/>
          <p:nvPr/>
        </p:nvSpPr>
        <p:spPr>
          <a:xfrm>
            <a:off x="7023827" y="4208974"/>
            <a:ext cx="1115865" cy="22774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1220520" y="2359150"/>
            <a:ext cx="6518522" cy="6518522"/>
          </a:xfrm>
          <a:custGeom>
            <a:avLst/>
            <a:gdLst/>
            <a:ahLst/>
            <a:cxnLst/>
            <a:rect r="r" b="b" t="t" l="l"/>
            <a:pathLst>
              <a:path h="6518522" w="6518522">
                <a:moveTo>
                  <a:pt x="0" y="0"/>
                </a:moveTo>
                <a:lnTo>
                  <a:pt x="6518523" y="0"/>
                </a:lnTo>
                <a:lnTo>
                  <a:pt x="6518523" y="6518522"/>
                </a:lnTo>
                <a:lnTo>
                  <a:pt x="0" y="65185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52063" y="9512342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1800" strike="noStrike">
                <a:solidFill>
                  <a:srgbClr val="35A1F4"/>
                </a:solidFill>
                <a:latin typeface="DM Sans Bold"/>
                <a:ea typeface="DM Sans Bold"/>
                <a:cs typeface="DM Sans Bold"/>
                <a:sym typeface="DM Sans Bold"/>
              </a:rPr>
              <a:t>PAGE 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61465" y="3227717"/>
            <a:ext cx="2444730" cy="486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6"/>
              </a:lnSpc>
              <a:spcBef>
                <a:spcPct val="0"/>
              </a:spcBef>
            </a:pPr>
            <a:r>
              <a:rPr lang="en-US" b="true" sz="2876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1 = OFFENSIVE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61465" y="4151824"/>
            <a:ext cx="2255255" cy="486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6"/>
              </a:lnSpc>
              <a:spcBef>
                <a:spcPct val="0"/>
              </a:spcBef>
            </a:pPr>
            <a:r>
              <a:rPr lang="en-US" b="true" sz="2876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 = NEUTRAL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2063" y="420929"/>
            <a:ext cx="6518885" cy="1215542"/>
            <a:chOff x="0" y="0"/>
            <a:chExt cx="2098541" cy="3913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98541" cy="391304"/>
            </a:xfrm>
            <a:custGeom>
              <a:avLst/>
              <a:gdLst/>
              <a:ahLst/>
              <a:cxnLst/>
              <a:rect r="r" b="b" t="t" l="l"/>
              <a:pathLst>
                <a:path h="391304" w="2098541">
                  <a:moveTo>
                    <a:pt x="111636" y="0"/>
                  </a:moveTo>
                  <a:lnTo>
                    <a:pt x="1986906" y="0"/>
                  </a:lnTo>
                  <a:cubicBezTo>
                    <a:pt x="2048560" y="0"/>
                    <a:pt x="2098541" y="49981"/>
                    <a:pt x="2098541" y="111636"/>
                  </a:cubicBezTo>
                  <a:lnTo>
                    <a:pt x="2098541" y="279668"/>
                  </a:lnTo>
                  <a:cubicBezTo>
                    <a:pt x="2098541" y="341323"/>
                    <a:pt x="2048560" y="391304"/>
                    <a:pt x="1986906" y="391304"/>
                  </a:cubicBezTo>
                  <a:lnTo>
                    <a:pt x="111636" y="391304"/>
                  </a:lnTo>
                  <a:cubicBezTo>
                    <a:pt x="49981" y="391304"/>
                    <a:pt x="0" y="341323"/>
                    <a:pt x="0" y="279668"/>
                  </a:cubicBezTo>
                  <a:lnTo>
                    <a:pt x="0" y="111636"/>
                  </a:lnTo>
                  <a:cubicBezTo>
                    <a:pt x="0" y="49981"/>
                    <a:pt x="49981" y="0"/>
                    <a:pt x="11163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3AB85C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098541" cy="4579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3600" b="true">
                  <a:solidFill>
                    <a:srgbClr val="3AB85C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Cleaning &amp; Preprocessing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683598" y="1186200"/>
            <a:ext cx="6726858" cy="3727800"/>
          </a:xfrm>
          <a:custGeom>
            <a:avLst/>
            <a:gdLst/>
            <a:ahLst/>
            <a:cxnLst/>
            <a:rect r="r" b="b" t="t" l="l"/>
            <a:pathLst>
              <a:path h="3727800" w="6726858">
                <a:moveTo>
                  <a:pt x="0" y="0"/>
                </a:moveTo>
                <a:lnTo>
                  <a:pt x="6726857" y="0"/>
                </a:lnTo>
                <a:lnTo>
                  <a:pt x="6726857" y="3727800"/>
                </a:lnTo>
                <a:lnTo>
                  <a:pt x="0" y="3727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683598" y="5799530"/>
            <a:ext cx="7241379" cy="3885215"/>
          </a:xfrm>
          <a:custGeom>
            <a:avLst/>
            <a:gdLst/>
            <a:ahLst/>
            <a:cxnLst/>
            <a:rect r="r" b="b" t="t" l="l"/>
            <a:pathLst>
              <a:path h="3885215" w="7241379">
                <a:moveTo>
                  <a:pt x="0" y="0"/>
                </a:moveTo>
                <a:lnTo>
                  <a:pt x="7241379" y="0"/>
                </a:lnTo>
                <a:lnTo>
                  <a:pt x="7241379" y="3885215"/>
                </a:lnTo>
                <a:lnTo>
                  <a:pt x="0" y="3885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71861" y="1810725"/>
            <a:ext cx="9318033" cy="7285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7296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Lowercasing</a:t>
            </a:r>
          </a:p>
          <a:p>
            <a:pPr algn="l" marL="690881" indent="-345440" lvl="1">
              <a:lnSpc>
                <a:spcPts val="7296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Removing special characters &amp; punctuation</a:t>
            </a:r>
          </a:p>
          <a:p>
            <a:pPr algn="l" marL="690881" indent="-345440" lvl="1">
              <a:lnSpc>
                <a:spcPts val="7296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Removing stop words</a:t>
            </a:r>
          </a:p>
          <a:p>
            <a:pPr algn="l" marL="690881" indent="-345440" lvl="1">
              <a:lnSpc>
                <a:spcPts val="7296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Removing URLs, hashtags &amp; mentions</a:t>
            </a:r>
          </a:p>
          <a:p>
            <a:pPr algn="l" marL="690881" indent="-345440" lvl="1">
              <a:lnSpc>
                <a:spcPts val="7296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Expanding Contradictions</a:t>
            </a:r>
          </a:p>
          <a:p>
            <a:pPr algn="l" marL="690881" indent="-345440" lvl="1">
              <a:lnSpc>
                <a:spcPts val="7296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Tokenization</a:t>
            </a:r>
          </a:p>
          <a:p>
            <a:pPr algn="l" marL="690881" indent="-345440" lvl="1">
              <a:lnSpc>
                <a:spcPts val="7296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Lemmatization</a:t>
            </a:r>
          </a:p>
          <a:p>
            <a:pPr algn="l" marL="690881" indent="-345440" lvl="1">
              <a:lnSpc>
                <a:spcPts val="7296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Vectorization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2063" y="9512342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1800" strike="noStrike">
                <a:solidFill>
                  <a:srgbClr val="3AB85C"/>
                </a:solidFill>
                <a:latin typeface="DM Sans Bold"/>
                <a:ea typeface="DM Sans Bold"/>
                <a:cs typeface="DM Sans Bold"/>
                <a:sym typeface="DM Sans Bold"/>
              </a:rPr>
              <a:t>PAGE 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2063" y="409257"/>
            <a:ext cx="6818328" cy="1238886"/>
            <a:chOff x="0" y="0"/>
            <a:chExt cx="2194937" cy="3988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94937" cy="398819"/>
            </a:xfrm>
            <a:custGeom>
              <a:avLst/>
              <a:gdLst/>
              <a:ahLst/>
              <a:cxnLst/>
              <a:rect r="r" b="b" t="t" l="l"/>
              <a:pathLst>
                <a:path h="398819" w="2194937">
                  <a:moveTo>
                    <a:pt x="106733" y="0"/>
                  </a:moveTo>
                  <a:lnTo>
                    <a:pt x="2088204" y="0"/>
                  </a:lnTo>
                  <a:cubicBezTo>
                    <a:pt x="2147151" y="0"/>
                    <a:pt x="2194937" y="47786"/>
                    <a:pt x="2194937" y="106733"/>
                  </a:cubicBezTo>
                  <a:lnTo>
                    <a:pt x="2194937" y="292086"/>
                  </a:lnTo>
                  <a:cubicBezTo>
                    <a:pt x="2194937" y="351033"/>
                    <a:pt x="2147151" y="398819"/>
                    <a:pt x="2088204" y="398819"/>
                  </a:cubicBezTo>
                  <a:lnTo>
                    <a:pt x="106733" y="398819"/>
                  </a:lnTo>
                  <a:cubicBezTo>
                    <a:pt x="47786" y="398819"/>
                    <a:pt x="0" y="351033"/>
                    <a:pt x="0" y="292086"/>
                  </a:cubicBezTo>
                  <a:lnTo>
                    <a:pt x="0" y="106733"/>
                  </a:lnTo>
                  <a:cubicBezTo>
                    <a:pt x="0" y="47786"/>
                    <a:pt x="47786" y="0"/>
                    <a:pt x="1067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8E77F8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194937" cy="465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3600" b="true">
                  <a:solidFill>
                    <a:srgbClr val="8E77F8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Exploratory Data Analysis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727367" y="2182113"/>
            <a:ext cx="12378088" cy="6248190"/>
          </a:xfrm>
          <a:custGeom>
            <a:avLst/>
            <a:gdLst/>
            <a:ahLst/>
            <a:cxnLst/>
            <a:rect r="r" b="b" t="t" l="l"/>
            <a:pathLst>
              <a:path h="6248190" w="12378088">
                <a:moveTo>
                  <a:pt x="0" y="0"/>
                </a:moveTo>
                <a:lnTo>
                  <a:pt x="12378088" y="0"/>
                </a:lnTo>
                <a:lnTo>
                  <a:pt x="12378088" y="6248190"/>
                </a:lnTo>
                <a:lnTo>
                  <a:pt x="0" y="6248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208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52063" y="9512342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1800" strike="noStrike">
                <a:solidFill>
                  <a:srgbClr val="8E77F8"/>
                </a:solidFill>
                <a:latin typeface="DM Sans Bold"/>
                <a:ea typeface="DM Sans Bold"/>
                <a:cs typeface="DM Sans Bold"/>
                <a:sym typeface="DM Sans Bold"/>
              </a:rPr>
              <a:t>PAGE 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27367" y="8734425"/>
            <a:ext cx="1237808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100F0D"/>
                </a:solidFill>
                <a:latin typeface="DM Sans Bold"/>
                <a:ea typeface="DM Sans Bold"/>
                <a:cs typeface="DM Sans Bold"/>
                <a:sym typeface="DM Sans Bold"/>
              </a:rPr>
              <a:t>MOST COMMON WORDS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09257"/>
            <a:ext cx="6818328" cy="1238886"/>
            <a:chOff x="0" y="0"/>
            <a:chExt cx="2194937" cy="3988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94937" cy="398819"/>
            </a:xfrm>
            <a:custGeom>
              <a:avLst/>
              <a:gdLst/>
              <a:ahLst/>
              <a:cxnLst/>
              <a:rect r="r" b="b" t="t" l="l"/>
              <a:pathLst>
                <a:path h="398819" w="2194937">
                  <a:moveTo>
                    <a:pt x="106733" y="0"/>
                  </a:moveTo>
                  <a:lnTo>
                    <a:pt x="2088204" y="0"/>
                  </a:lnTo>
                  <a:cubicBezTo>
                    <a:pt x="2147151" y="0"/>
                    <a:pt x="2194937" y="47786"/>
                    <a:pt x="2194937" y="106733"/>
                  </a:cubicBezTo>
                  <a:lnTo>
                    <a:pt x="2194937" y="292086"/>
                  </a:lnTo>
                  <a:cubicBezTo>
                    <a:pt x="2194937" y="351033"/>
                    <a:pt x="2147151" y="398819"/>
                    <a:pt x="2088204" y="398819"/>
                  </a:cubicBezTo>
                  <a:lnTo>
                    <a:pt x="106733" y="398819"/>
                  </a:lnTo>
                  <a:cubicBezTo>
                    <a:pt x="47786" y="398819"/>
                    <a:pt x="0" y="351033"/>
                    <a:pt x="0" y="292086"/>
                  </a:cubicBezTo>
                  <a:lnTo>
                    <a:pt x="0" y="106733"/>
                  </a:lnTo>
                  <a:cubicBezTo>
                    <a:pt x="0" y="47786"/>
                    <a:pt x="47786" y="0"/>
                    <a:pt x="1067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8E77F8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194937" cy="465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3600" b="true">
                  <a:solidFill>
                    <a:srgbClr val="8E77F8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Exploratory Data Analysis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872286" y="2713330"/>
            <a:ext cx="14543427" cy="5238869"/>
          </a:xfrm>
          <a:custGeom>
            <a:avLst/>
            <a:gdLst/>
            <a:ahLst/>
            <a:cxnLst/>
            <a:rect r="r" b="b" t="t" l="l"/>
            <a:pathLst>
              <a:path h="5238869" w="14543427">
                <a:moveTo>
                  <a:pt x="0" y="0"/>
                </a:moveTo>
                <a:lnTo>
                  <a:pt x="14543428" y="0"/>
                </a:lnTo>
                <a:lnTo>
                  <a:pt x="14543428" y="5238869"/>
                </a:lnTo>
                <a:lnTo>
                  <a:pt x="0" y="52388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25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52063" y="9512342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1800" strike="noStrike">
                <a:solidFill>
                  <a:srgbClr val="8E77F8"/>
                </a:solidFill>
                <a:latin typeface="DM Sans Bold"/>
                <a:ea typeface="DM Sans Bold"/>
                <a:cs typeface="DM Sans Bold"/>
                <a:sym typeface="DM Sans Bold"/>
              </a:rPr>
              <a:t>PAGE 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02832" y="8310787"/>
            <a:ext cx="1237808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100F0D"/>
                </a:solidFill>
                <a:latin typeface="DM Sans Bold"/>
                <a:ea typeface="DM Sans Bold"/>
                <a:cs typeface="DM Sans Bold"/>
                <a:sym typeface="DM Sans Bold"/>
              </a:rPr>
              <a:t>COUNT OF COMMENTS BY LENGTH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09257"/>
            <a:ext cx="6818328" cy="1238886"/>
            <a:chOff x="0" y="0"/>
            <a:chExt cx="2194937" cy="3988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94937" cy="398819"/>
            </a:xfrm>
            <a:custGeom>
              <a:avLst/>
              <a:gdLst/>
              <a:ahLst/>
              <a:cxnLst/>
              <a:rect r="r" b="b" t="t" l="l"/>
              <a:pathLst>
                <a:path h="398819" w="2194937">
                  <a:moveTo>
                    <a:pt x="106733" y="0"/>
                  </a:moveTo>
                  <a:lnTo>
                    <a:pt x="2088204" y="0"/>
                  </a:lnTo>
                  <a:cubicBezTo>
                    <a:pt x="2147151" y="0"/>
                    <a:pt x="2194937" y="47786"/>
                    <a:pt x="2194937" y="106733"/>
                  </a:cubicBezTo>
                  <a:lnTo>
                    <a:pt x="2194937" y="292086"/>
                  </a:lnTo>
                  <a:cubicBezTo>
                    <a:pt x="2194937" y="351033"/>
                    <a:pt x="2147151" y="398819"/>
                    <a:pt x="2088204" y="398819"/>
                  </a:cubicBezTo>
                  <a:lnTo>
                    <a:pt x="106733" y="398819"/>
                  </a:lnTo>
                  <a:cubicBezTo>
                    <a:pt x="47786" y="398819"/>
                    <a:pt x="0" y="351033"/>
                    <a:pt x="0" y="292086"/>
                  </a:cubicBezTo>
                  <a:lnTo>
                    <a:pt x="0" y="106733"/>
                  </a:lnTo>
                  <a:cubicBezTo>
                    <a:pt x="0" y="47786"/>
                    <a:pt x="47786" y="0"/>
                    <a:pt x="1067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8E77F8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194937" cy="465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3600" b="true">
                  <a:solidFill>
                    <a:srgbClr val="8E77F8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Exploratory Data Analysis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543514" y="2930328"/>
            <a:ext cx="9200973" cy="5088475"/>
          </a:xfrm>
          <a:custGeom>
            <a:avLst/>
            <a:gdLst/>
            <a:ahLst/>
            <a:cxnLst/>
            <a:rect r="r" b="b" t="t" l="l"/>
            <a:pathLst>
              <a:path h="5088475" w="9200973">
                <a:moveTo>
                  <a:pt x="0" y="0"/>
                </a:moveTo>
                <a:lnTo>
                  <a:pt x="9200972" y="0"/>
                </a:lnTo>
                <a:lnTo>
                  <a:pt x="9200972" y="5088476"/>
                </a:lnTo>
                <a:lnTo>
                  <a:pt x="0" y="508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012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52063" y="9512342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1800" strike="noStrike">
                <a:solidFill>
                  <a:srgbClr val="8E77F8"/>
                </a:solidFill>
                <a:latin typeface="DM Sans Bold"/>
                <a:ea typeface="DM Sans Bold"/>
                <a:cs typeface="DM Sans Bold"/>
                <a:sym typeface="DM Sans Bold"/>
              </a:rPr>
              <a:t>PAGE 7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61840" y="8306218"/>
            <a:ext cx="1237808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100F0D"/>
                </a:solidFill>
                <a:latin typeface="DM Sans Bold"/>
                <a:ea typeface="DM Sans Bold"/>
                <a:cs typeface="DM Sans Bold"/>
                <a:sym typeface="DM Sans Bold"/>
              </a:rPr>
              <a:t>AVERAGE COMMENT LENGTH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7823" y="646127"/>
            <a:ext cx="10498144" cy="1214414"/>
            <a:chOff x="0" y="0"/>
            <a:chExt cx="3379534" cy="3909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79534" cy="390941"/>
            </a:xfrm>
            <a:custGeom>
              <a:avLst/>
              <a:gdLst/>
              <a:ahLst/>
              <a:cxnLst/>
              <a:rect r="r" b="b" t="t" l="l"/>
              <a:pathLst>
                <a:path h="390941" w="3379534">
                  <a:moveTo>
                    <a:pt x="69321" y="0"/>
                  </a:moveTo>
                  <a:lnTo>
                    <a:pt x="3310213" y="0"/>
                  </a:lnTo>
                  <a:cubicBezTo>
                    <a:pt x="3328598" y="0"/>
                    <a:pt x="3346230" y="7303"/>
                    <a:pt x="3359230" y="20304"/>
                  </a:cubicBezTo>
                  <a:cubicBezTo>
                    <a:pt x="3372230" y="33304"/>
                    <a:pt x="3379534" y="50936"/>
                    <a:pt x="3379534" y="69321"/>
                  </a:cubicBezTo>
                  <a:lnTo>
                    <a:pt x="3379534" y="321620"/>
                  </a:lnTo>
                  <a:cubicBezTo>
                    <a:pt x="3379534" y="359905"/>
                    <a:pt x="3348498" y="390941"/>
                    <a:pt x="3310213" y="390941"/>
                  </a:cubicBezTo>
                  <a:lnTo>
                    <a:pt x="69321" y="390941"/>
                  </a:lnTo>
                  <a:cubicBezTo>
                    <a:pt x="31036" y="390941"/>
                    <a:pt x="0" y="359905"/>
                    <a:pt x="0" y="321620"/>
                  </a:cubicBezTo>
                  <a:lnTo>
                    <a:pt x="0" y="69321"/>
                  </a:lnTo>
                  <a:cubicBezTo>
                    <a:pt x="0" y="31036"/>
                    <a:pt x="31036" y="0"/>
                    <a:pt x="6932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4592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379534" cy="4576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3600" b="true">
                  <a:solidFill>
                    <a:srgbClr val="F4592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Traditional Models : Logistic Regression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937083" y="2536435"/>
            <a:ext cx="6838571" cy="6091156"/>
          </a:xfrm>
          <a:custGeom>
            <a:avLst/>
            <a:gdLst/>
            <a:ahLst/>
            <a:cxnLst/>
            <a:rect r="r" b="b" t="t" l="l"/>
            <a:pathLst>
              <a:path h="6091156" w="6838571">
                <a:moveTo>
                  <a:pt x="0" y="0"/>
                </a:moveTo>
                <a:lnTo>
                  <a:pt x="6838571" y="0"/>
                </a:lnTo>
                <a:lnTo>
                  <a:pt x="6838571" y="6091156"/>
                </a:lnTo>
                <a:lnTo>
                  <a:pt x="0" y="60911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148" t="-8751" r="-2684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49375" y="5582013"/>
            <a:ext cx="7394506" cy="647019"/>
          </a:xfrm>
          <a:custGeom>
            <a:avLst/>
            <a:gdLst/>
            <a:ahLst/>
            <a:cxnLst/>
            <a:rect r="r" b="b" t="t" l="l"/>
            <a:pathLst>
              <a:path h="647019" w="7394506">
                <a:moveTo>
                  <a:pt x="0" y="0"/>
                </a:moveTo>
                <a:lnTo>
                  <a:pt x="7394506" y="0"/>
                </a:lnTo>
                <a:lnTo>
                  <a:pt x="7394506" y="647019"/>
                </a:lnTo>
                <a:lnTo>
                  <a:pt x="0" y="6470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7823" y="3534416"/>
            <a:ext cx="7456058" cy="1280312"/>
          </a:xfrm>
          <a:custGeom>
            <a:avLst/>
            <a:gdLst/>
            <a:ahLst/>
            <a:cxnLst/>
            <a:rect r="r" b="b" t="t" l="l"/>
            <a:pathLst>
              <a:path h="1280312" w="7456058">
                <a:moveTo>
                  <a:pt x="0" y="0"/>
                </a:moveTo>
                <a:lnTo>
                  <a:pt x="7456058" y="0"/>
                </a:lnTo>
                <a:lnTo>
                  <a:pt x="7456058" y="1280312"/>
                </a:lnTo>
                <a:lnTo>
                  <a:pt x="0" y="1280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45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87823" y="6888044"/>
            <a:ext cx="5000188" cy="650431"/>
          </a:xfrm>
          <a:custGeom>
            <a:avLst/>
            <a:gdLst/>
            <a:ahLst/>
            <a:cxnLst/>
            <a:rect r="r" b="b" t="t" l="l"/>
            <a:pathLst>
              <a:path h="650431" w="5000188">
                <a:moveTo>
                  <a:pt x="0" y="0"/>
                </a:moveTo>
                <a:lnTo>
                  <a:pt x="5000188" y="0"/>
                </a:lnTo>
                <a:lnTo>
                  <a:pt x="5000188" y="650431"/>
                </a:lnTo>
                <a:lnTo>
                  <a:pt x="0" y="6504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87823" y="7538475"/>
            <a:ext cx="6225791" cy="481997"/>
          </a:xfrm>
          <a:custGeom>
            <a:avLst/>
            <a:gdLst/>
            <a:ahLst/>
            <a:cxnLst/>
            <a:rect r="r" b="b" t="t" l="l"/>
            <a:pathLst>
              <a:path h="481997" w="6225791">
                <a:moveTo>
                  <a:pt x="0" y="0"/>
                </a:moveTo>
                <a:lnTo>
                  <a:pt x="6225790" y="0"/>
                </a:lnTo>
                <a:lnTo>
                  <a:pt x="6225790" y="481997"/>
                </a:lnTo>
                <a:lnTo>
                  <a:pt x="0" y="4819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49375" y="8157889"/>
            <a:ext cx="7668604" cy="469702"/>
          </a:xfrm>
          <a:custGeom>
            <a:avLst/>
            <a:gdLst/>
            <a:ahLst/>
            <a:cxnLst/>
            <a:rect r="r" b="b" t="t" l="l"/>
            <a:pathLst>
              <a:path h="469702" w="7668604">
                <a:moveTo>
                  <a:pt x="0" y="0"/>
                </a:moveTo>
                <a:lnTo>
                  <a:pt x="7668604" y="0"/>
                </a:lnTo>
                <a:lnTo>
                  <a:pt x="7668604" y="469702"/>
                </a:lnTo>
                <a:lnTo>
                  <a:pt x="0" y="4697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52063" y="9512342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1800" strike="noStrike">
                <a:solidFill>
                  <a:srgbClr val="F4592F"/>
                </a:solidFill>
                <a:latin typeface="DM Sans Bold"/>
                <a:ea typeface="DM Sans Bold"/>
                <a:cs typeface="DM Sans Bold"/>
                <a:sym typeface="DM Sans Bold"/>
              </a:rPr>
              <a:t>PAGE 8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7823" y="2289166"/>
            <a:ext cx="9396173" cy="280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Estimates the</a:t>
            </a:r>
            <a:r>
              <a:rPr lang="en-US" sz="2999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 probability of an outcome, event or observation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08776"/>
            <a:ext cx="9616075" cy="1240014"/>
            <a:chOff x="0" y="0"/>
            <a:chExt cx="3095581" cy="3991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95581" cy="399182"/>
            </a:xfrm>
            <a:custGeom>
              <a:avLst/>
              <a:gdLst/>
              <a:ahLst/>
              <a:cxnLst/>
              <a:rect r="r" b="b" t="t" l="l"/>
              <a:pathLst>
                <a:path h="399182" w="3095581">
                  <a:moveTo>
                    <a:pt x="75680" y="0"/>
                  </a:moveTo>
                  <a:lnTo>
                    <a:pt x="3019901" y="0"/>
                  </a:lnTo>
                  <a:cubicBezTo>
                    <a:pt x="3039973" y="0"/>
                    <a:pt x="3059222" y="7973"/>
                    <a:pt x="3073415" y="22166"/>
                  </a:cubicBezTo>
                  <a:cubicBezTo>
                    <a:pt x="3087607" y="36359"/>
                    <a:pt x="3095581" y="55608"/>
                    <a:pt x="3095581" y="75680"/>
                  </a:cubicBezTo>
                  <a:lnTo>
                    <a:pt x="3095581" y="323502"/>
                  </a:lnTo>
                  <a:cubicBezTo>
                    <a:pt x="3095581" y="343574"/>
                    <a:pt x="3087607" y="362823"/>
                    <a:pt x="3073415" y="377016"/>
                  </a:cubicBezTo>
                  <a:cubicBezTo>
                    <a:pt x="3059222" y="391209"/>
                    <a:pt x="3039973" y="399182"/>
                    <a:pt x="3019901" y="399182"/>
                  </a:cubicBezTo>
                  <a:lnTo>
                    <a:pt x="75680" y="399182"/>
                  </a:lnTo>
                  <a:cubicBezTo>
                    <a:pt x="55608" y="399182"/>
                    <a:pt x="36359" y="391209"/>
                    <a:pt x="22166" y="377016"/>
                  </a:cubicBezTo>
                  <a:cubicBezTo>
                    <a:pt x="7973" y="362823"/>
                    <a:pt x="0" y="343574"/>
                    <a:pt x="0" y="323502"/>
                  </a:cubicBezTo>
                  <a:lnTo>
                    <a:pt x="0" y="75680"/>
                  </a:lnTo>
                  <a:cubicBezTo>
                    <a:pt x="0" y="55608"/>
                    <a:pt x="7973" y="36359"/>
                    <a:pt x="22166" y="22166"/>
                  </a:cubicBezTo>
                  <a:cubicBezTo>
                    <a:pt x="36359" y="7973"/>
                    <a:pt x="55608" y="0"/>
                    <a:pt x="756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3AB85C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095581" cy="465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3600" b="true">
                  <a:solidFill>
                    <a:srgbClr val="3AB85C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Traditional Models : Random Forests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424761" y="4436815"/>
            <a:ext cx="9329653" cy="4821485"/>
          </a:xfrm>
          <a:custGeom>
            <a:avLst/>
            <a:gdLst/>
            <a:ahLst/>
            <a:cxnLst/>
            <a:rect r="r" b="b" t="t" l="l"/>
            <a:pathLst>
              <a:path h="4821485" w="9329653">
                <a:moveTo>
                  <a:pt x="0" y="0"/>
                </a:moveTo>
                <a:lnTo>
                  <a:pt x="9329653" y="0"/>
                </a:lnTo>
                <a:lnTo>
                  <a:pt x="9329653" y="4821485"/>
                </a:lnTo>
                <a:lnTo>
                  <a:pt x="0" y="48214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884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52063" y="9512342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1800" strike="noStrike">
                <a:solidFill>
                  <a:srgbClr val="3AB85C"/>
                </a:solidFill>
                <a:latin typeface="DM Sans Bold"/>
                <a:ea typeface="DM Sans Bold"/>
                <a:cs typeface="DM Sans Bold"/>
                <a:sym typeface="DM Sans Bold"/>
              </a:rPr>
              <a:t>PAGE 9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1861" y="1872615"/>
            <a:ext cx="16835452" cy="3062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615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Ensemble technique to combine multiple decision trees.</a:t>
            </a:r>
          </a:p>
          <a:p>
            <a:pPr algn="l" marL="777240" indent="-388620" lvl="1">
              <a:lnSpc>
                <a:spcPts val="615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Trained on random sample &amp; random subset of features.</a:t>
            </a:r>
          </a:p>
          <a:p>
            <a:pPr algn="l" marL="777240" indent="-388620" lvl="1">
              <a:lnSpc>
                <a:spcPts val="615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Prediction by majority voting among trees for classification </a:t>
            </a:r>
          </a:p>
          <a:p>
            <a:pPr algn="l">
              <a:lnSpc>
                <a:spcPts val="6156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DAGlii9ima0</dc:identifier>
  <dcterms:modified xsi:type="dcterms:W3CDTF">2011-08-01T06:04:30Z</dcterms:modified>
  <cp:revision>1</cp:revision>
  <dc:title>Customer Journey Presentation</dc:title>
</cp:coreProperties>
</file>